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01" r:id="rId2"/>
    <p:sldId id="401" r:id="rId3"/>
    <p:sldId id="414" r:id="rId4"/>
    <p:sldId id="415" r:id="rId5"/>
    <p:sldId id="416" r:id="rId6"/>
    <p:sldId id="397" r:id="rId7"/>
    <p:sldId id="399" r:id="rId8"/>
    <p:sldId id="412" r:id="rId9"/>
    <p:sldId id="393" r:id="rId10"/>
    <p:sldId id="402" r:id="rId11"/>
    <p:sldId id="413" r:id="rId12"/>
    <p:sldId id="396" r:id="rId13"/>
    <p:sldId id="417" r:id="rId14"/>
    <p:sldId id="419" r:id="rId15"/>
    <p:sldId id="408" r:id="rId16"/>
    <p:sldId id="423" r:id="rId17"/>
    <p:sldId id="425" r:id="rId18"/>
  </p:sldIdLst>
  <p:sldSz cx="9144000" cy="6858000" type="screen4x3"/>
  <p:notesSz cx="9313863" cy="6858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9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112"/>
    </p:cViewPr>
  </p:sorterViewPr>
  <p:notesViewPr>
    <p:cSldViewPr>
      <p:cViewPr varScale="1">
        <p:scale>
          <a:sx n="78" d="100"/>
          <a:sy n="78" d="100"/>
        </p:scale>
        <p:origin x="-1548" y="-102"/>
      </p:cViewPr>
      <p:guideLst>
        <p:guide orient="horz" pos="2160"/>
        <p:guide pos="293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5425" cy="342900"/>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5275263" y="0"/>
            <a:ext cx="4037012" cy="342900"/>
          </a:xfrm>
          <a:prstGeom prst="rect">
            <a:avLst/>
          </a:prstGeom>
        </p:spPr>
        <p:txBody>
          <a:bodyPr vert="horz" wrap="square" lIns="91440" tIns="45720" rIns="91440" bIns="45720" numCol="1" anchor="t" anchorCtr="0" compatLnSpc="1">
            <a:prstTxWarp prst="textNoShape">
              <a:avLst/>
            </a:prstTxWarp>
          </a:bodyPr>
          <a:lstStyle>
            <a:lvl1pPr algn="r">
              <a:defRPr sz="1200">
                <a:ea typeface="Arial" charset="0"/>
              </a:defRPr>
            </a:lvl1pPr>
          </a:lstStyle>
          <a:p>
            <a:pPr>
              <a:defRPr/>
            </a:pPr>
            <a:fld id="{07B6B123-A5A1-4869-9C8D-BB16FE9259AD}" type="datetime1">
              <a:rPr lang="en-US"/>
              <a:pPr>
                <a:defRPr/>
              </a:pPr>
              <a:t>2/16/2014</a:t>
            </a:fld>
            <a:endParaRPr lang="en-US"/>
          </a:p>
        </p:txBody>
      </p:sp>
      <p:sp>
        <p:nvSpPr>
          <p:cNvPr id="4" name="Footer Placeholder 3"/>
          <p:cNvSpPr>
            <a:spLocks noGrp="1"/>
          </p:cNvSpPr>
          <p:nvPr>
            <p:ph type="ftr" sz="quarter" idx="2"/>
          </p:nvPr>
        </p:nvSpPr>
        <p:spPr>
          <a:xfrm>
            <a:off x="0" y="6515100"/>
            <a:ext cx="4035425" cy="341313"/>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5275263" y="6515100"/>
            <a:ext cx="4037012" cy="341313"/>
          </a:xfrm>
          <a:prstGeom prst="rect">
            <a:avLst/>
          </a:prstGeom>
        </p:spPr>
        <p:txBody>
          <a:bodyPr vert="horz" wrap="square" lIns="91440" tIns="45720" rIns="91440" bIns="45720" numCol="1" anchor="b" anchorCtr="0" compatLnSpc="1">
            <a:prstTxWarp prst="textNoShape">
              <a:avLst/>
            </a:prstTxWarp>
          </a:bodyPr>
          <a:lstStyle>
            <a:lvl1pPr algn="r">
              <a:defRPr sz="1200">
                <a:ea typeface="Arial" charset="0"/>
              </a:defRPr>
            </a:lvl1pPr>
          </a:lstStyle>
          <a:p>
            <a:pPr>
              <a:defRPr/>
            </a:pPr>
            <a:fld id="{EA1DE305-00C1-41CF-9CFF-49D758C2D4CE}" type="slidenum">
              <a:rPr lang="en-US"/>
              <a:pPr>
                <a:defRPr/>
              </a:pPr>
              <a:t>‹#›</a:t>
            </a:fld>
            <a:endParaRPr lang="en-US"/>
          </a:p>
        </p:txBody>
      </p:sp>
    </p:spTree>
    <p:extLst>
      <p:ext uri="{BB962C8B-B14F-4D97-AF65-F5344CB8AC3E}">
        <p14:creationId xmlns:p14="http://schemas.microsoft.com/office/powerpoint/2010/main" val="625760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354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2941638" y="514350"/>
            <a:ext cx="3430587" cy="25717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077" name="Rectangle 5"/>
          <p:cNvSpPr>
            <a:spLocks noGrp="1" noChangeArrowheads="1"/>
          </p:cNvSpPr>
          <p:nvPr>
            <p:ph type="body" sz="quarter" idx="3"/>
          </p:nvPr>
        </p:nvSpPr>
        <p:spPr bwMode="auto">
          <a:xfrm>
            <a:off x="931863" y="3257550"/>
            <a:ext cx="7450137"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6515100"/>
            <a:ext cx="4035425"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5275263" y="6515100"/>
            <a:ext cx="4037012"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Arial" charset="0"/>
              </a:defRPr>
            </a:lvl1pPr>
          </a:lstStyle>
          <a:p>
            <a:pPr>
              <a:defRPr/>
            </a:pPr>
            <a:fld id="{61D7B388-7F86-4C7E-8FED-FED8FEA64C33}" type="slidenum">
              <a:rPr lang="en-US"/>
              <a:pPr>
                <a:defRPr/>
              </a:pPr>
              <a:t>‹#›</a:t>
            </a:fld>
            <a:endParaRPr lang="en-US"/>
          </a:p>
        </p:txBody>
      </p:sp>
    </p:spTree>
    <p:extLst>
      <p:ext uri="{BB962C8B-B14F-4D97-AF65-F5344CB8AC3E}">
        <p14:creationId xmlns:p14="http://schemas.microsoft.com/office/powerpoint/2010/main" val="2885685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B9EFA96F-2981-4B5E-8592-9E85444E7989}" type="slidenum">
              <a:rPr lang="en-US" altLang="en-US" smtClean="0"/>
              <a:pPr eaLnBrk="1" hangingPunct="1">
                <a:spcBef>
                  <a:spcPct val="0"/>
                </a:spcBef>
              </a:pPr>
              <a:t>1</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ea typeface="ＭＳ Ｐゴシック" pitchFamily="34" charset="-128"/>
            </a:endParaRPr>
          </a:p>
        </p:txBody>
      </p:sp>
    </p:spTree>
    <p:extLst>
      <p:ext uri="{BB962C8B-B14F-4D97-AF65-F5344CB8AC3E}">
        <p14:creationId xmlns:p14="http://schemas.microsoft.com/office/powerpoint/2010/main" val="9465820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0BFE0FFF-769D-42B5-ABEC-64308902DB1A}" type="slidenum">
              <a:rPr lang="en-US" altLang="en-US" smtClean="0"/>
              <a:pPr eaLnBrk="1" hangingPunct="1">
                <a:spcBef>
                  <a:spcPct val="0"/>
                </a:spcBef>
              </a:pPr>
              <a:t>10</a:t>
            </a:fld>
            <a:endParaRPr lang="en-US" altLang="en-US" smtClean="0"/>
          </a:p>
        </p:txBody>
      </p:sp>
    </p:spTree>
    <p:extLst>
      <p:ext uri="{BB962C8B-B14F-4D97-AF65-F5344CB8AC3E}">
        <p14:creationId xmlns:p14="http://schemas.microsoft.com/office/powerpoint/2010/main" val="535223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688F90D2-BA40-4155-B3B8-BF6A7AC8A555}" type="slidenum">
              <a:rPr lang="en-US" altLang="en-US" smtClean="0"/>
              <a:pPr eaLnBrk="1" hangingPunct="1">
                <a:spcBef>
                  <a:spcPct val="0"/>
                </a:spcBef>
              </a:pPr>
              <a:t>11</a:t>
            </a:fld>
            <a:endParaRPr lang="en-US" altLang="en-US" smtClean="0"/>
          </a:p>
        </p:txBody>
      </p:sp>
    </p:spTree>
    <p:extLst>
      <p:ext uri="{BB962C8B-B14F-4D97-AF65-F5344CB8AC3E}">
        <p14:creationId xmlns:p14="http://schemas.microsoft.com/office/powerpoint/2010/main" val="2054470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417BCEEE-BC40-45D4-8784-3870C84D2F77}" type="slidenum">
              <a:rPr lang="en-US" altLang="en-US" smtClean="0"/>
              <a:pPr eaLnBrk="1" hangingPunct="1">
                <a:spcBef>
                  <a:spcPct val="0"/>
                </a:spcBef>
              </a:pPr>
              <a:t>12</a:t>
            </a:fld>
            <a:endParaRPr lang="en-US" altLang="en-US" smtClean="0"/>
          </a:p>
        </p:txBody>
      </p:sp>
    </p:spTree>
    <p:extLst>
      <p:ext uri="{BB962C8B-B14F-4D97-AF65-F5344CB8AC3E}">
        <p14:creationId xmlns:p14="http://schemas.microsoft.com/office/powerpoint/2010/main" val="3420957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B65A0EE4-D42A-4FEF-A421-963138ED464D}" type="slidenum">
              <a:rPr lang="en-US" altLang="en-US" smtClean="0"/>
              <a:pPr eaLnBrk="1" hangingPunct="1">
                <a:spcBef>
                  <a:spcPct val="0"/>
                </a:spcBef>
              </a:pPr>
              <a:t>13</a:t>
            </a:fld>
            <a:endParaRPr lang="en-US" altLang="en-US" smtClean="0"/>
          </a:p>
        </p:txBody>
      </p:sp>
    </p:spTree>
    <p:extLst>
      <p:ext uri="{BB962C8B-B14F-4D97-AF65-F5344CB8AC3E}">
        <p14:creationId xmlns:p14="http://schemas.microsoft.com/office/powerpoint/2010/main" val="2507657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C73356F6-3D34-4C9C-883E-CAFD68D8AE8D}" type="slidenum">
              <a:rPr lang="en-US" altLang="en-US" smtClean="0"/>
              <a:pPr eaLnBrk="1" hangingPunct="1">
                <a:spcBef>
                  <a:spcPct val="0"/>
                </a:spcBef>
              </a:pPr>
              <a:t>14</a:t>
            </a:fld>
            <a:endParaRPr lang="en-US" altLang="en-US" smtClean="0"/>
          </a:p>
        </p:txBody>
      </p:sp>
    </p:spTree>
    <p:extLst>
      <p:ext uri="{BB962C8B-B14F-4D97-AF65-F5344CB8AC3E}">
        <p14:creationId xmlns:p14="http://schemas.microsoft.com/office/powerpoint/2010/main" val="41731850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B8D1C216-6FFB-4486-AA35-4A6E6060505E}" type="slidenum">
              <a:rPr lang="en-US" altLang="en-US" smtClean="0"/>
              <a:pPr eaLnBrk="1" hangingPunct="1">
                <a:spcBef>
                  <a:spcPct val="0"/>
                </a:spcBef>
              </a:pPr>
              <a:t>15</a:t>
            </a:fld>
            <a:endParaRPr lang="en-US" altLang="en-US" smtClean="0"/>
          </a:p>
        </p:txBody>
      </p:sp>
    </p:spTree>
    <p:extLst>
      <p:ext uri="{BB962C8B-B14F-4D97-AF65-F5344CB8AC3E}">
        <p14:creationId xmlns:p14="http://schemas.microsoft.com/office/powerpoint/2010/main" val="1408088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E6BAF053-A9DD-4AF7-BF17-8A135DB7A9FF}" type="slidenum">
              <a:rPr lang="en-US" altLang="en-US" smtClean="0"/>
              <a:pPr eaLnBrk="1" hangingPunct="1">
                <a:spcBef>
                  <a:spcPct val="0"/>
                </a:spcBef>
              </a:pPr>
              <a:t>16</a:t>
            </a:fld>
            <a:endParaRPr lang="en-US" altLang="en-US" smtClean="0"/>
          </a:p>
        </p:txBody>
      </p:sp>
    </p:spTree>
    <p:extLst>
      <p:ext uri="{BB962C8B-B14F-4D97-AF65-F5344CB8AC3E}">
        <p14:creationId xmlns:p14="http://schemas.microsoft.com/office/powerpoint/2010/main" val="28459316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9BB1CFFF-2630-4BFE-BB55-A39717589F6E}" type="slidenum">
              <a:rPr lang="en-US" altLang="en-US" smtClean="0"/>
              <a:pPr eaLnBrk="1" hangingPunct="1">
                <a:spcBef>
                  <a:spcPct val="0"/>
                </a:spcBef>
              </a:pPr>
              <a:t>17</a:t>
            </a:fld>
            <a:endParaRPr lang="en-US" altLang="en-US" smtClean="0"/>
          </a:p>
        </p:txBody>
      </p:sp>
    </p:spTree>
    <p:extLst>
      <p:ext uri="{BB962C8B-B14F-4D97-AF65-F5344CB8AC3E}">
        <p14:creationId xmlns:p14="http://schemas.microsoft.com/office/powerpoint/2010/main" val="235098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28F5972A-26E8-46C1-A0A2-10F1E9FECF8B}" type="slidenum">
              <a:rPr lang="en-US" altLang="en-US" smtClean="0"/>
              <a:pPr eaLnBrk="1" hangingPunct="1">
                <a:spcBef>
                  <a:spcPct val="0"/>
                </a:spcBef>
              </a:pPr>
              <a:t>2</a:t>
            </a:fld>
            <a:endParaRPr lang="en-US" altLang="en-US" smtClean="0"/>
          </a:p>
        </p:txBody>
      </p:sp>
    </p:spTree>
    <p:extLst>
      <p:ext uri="{BB962C8B-B14F-4D97-AF65-F5344CB8AC3E}">
        <p14:creationId xmlns:p14="http://schemas.microsoft.com/office/powerpoint/2010/main" val="3131762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4B0AF0AD-9B78-45CF-9433-E3665BD895CA}" type="slidenum">
              <a:rPr lang="en-US" altLang="en-US" smtClean="0"/>
              <a:pPr eaLnBrk="1" hangingPunct="1">
                <a:spcBef>
                  <a:spcPct val="0"/>
                </a:spcBef>
              </a:pPr>
              <a:t>3</a:t>
            </a:fld>
            <a:endParaRPr lang="en-US" altLang="en-US" smtClean="0"/>
          </a:p>
        </p:txBody>
      </p:sp>
    </p:spTree>
    <p:extLst>
      <p:ext uri="{BB962C8B-B14F-4D97-AF65-F5344CB8AC3E}">
        <p14:creationId xmlns:p14="http://schemas.microsoft.com/office/powerpoint/2010/main" val="3997526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6763F3D4-389E-4360-BE0F-DD255F9DA15B}" type="slidenum">
              <a:rPr lang="en-US" altLang="en-US" smtClean="0"/>
              <a:pPr eaLnBrk="1" hangingPunct="1">
                <a:spcBef>
                  <a:spcPct val="0"/>
                </a:spcBef>
              </a:pPr>
              <a:t>4</a:t>
            </a:fld>
            <a:endParaRPr lang="en-US" altLang="en-US" smtClean="0"/>
          </a:p>
        </p:txBody>
      </p:sp>
    </p:spTree>
    <p:extLst>
      <p:ext uri="{BB962C8B-B14F-4D97-AF65-F5344CB8AC3E}">
        <p14:creationId xmlns:p14="http://schemas.microsoft.com/office/powerpoint/2010/main" val="2007115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9CC3A566-2BE6-4FD5-A3D0-B969DC2FB1FF}" type="slidenum">
              <a:rPr lang="en-US" altLang="en-US" smtClean="0"/>
              <a:pPr eaLnBrk="1" hangingPunct="1">
                <a:spcBef>
                  <a:spcPct val="0"/>
                </a:spcBef>
              </a:pPr>
              <a:t>5</a:t>
            </a:fld>
            <a:endParaRPr lang="en-US" altLang="en-US" smtClean="0"/>
          </a:p>
        </p:txBody>
      </p:sp>
    </p:spTree>
    <p:extLst>
      <p:ext uri="{BB962C8B-B14F-4D97-AF65-F5344CB8AC3E}">
        <p14:creationId xmlns:p14="http://schemas.microsoft.com/office/powerpoint/2010/main" val="1985522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F1195ED9-99B4-44A1-8930-E605701F0DD3}" type="slidenum">
              <a:rPr lang="en-US" altLang="en-US" smtClean="0"/>
              <a:pPr eaLnBrk="1" hangingPunct="1">
                <a:spcBef>
                  <a:spcPct val="0"/>
                </a:spcBef>
              </a:pPr>
              <a:t>6</a:t>
            </a:fld>
            <a:endParaRPr lang="en-US" altLang="en-US" smtClean="0"/>
          </a:p>
        </p:txBody>
      </p:sp>
    </p:spTree>
    <p:extLst>
      <p:ext uri="{BB962C8B-B14F-4D97-AF65-F5344CB8AC3E}">
        <p14:creationId xmlns:p14="http://schemas.microsoft.com/office/powerpoint/2010/main" val="1282121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910C4316-ACA9-4D2A-B163-40263BA6DAE8}" type="slidenum">
              <a:rPr lang="en-US" altLang="en-US" smtClean="0"/>
              <a:pPr eaLnBrk="1" hangingPunct="1">
                <a:spcBef>
                  <a:spcPct val="0"/>
                </a:spcBef>
              </a:pPr>
              <a:t>7</a:t>
            </a:fld>
            <a:endParaRPr lang="en-US" altLang="en-US" smtClean="0"/>
          </a:p>
        </p:txBody>
      </p:sp>
    </p:spTree>
    <p:extLst>
      <p:ext uri="{BB962C8B-B14F-4D97-AF65-F5344CB8AC3E}">
        <p14:creationId xmlns:p14="http://schemas.microsoft.com/office/powerpoint/2010/main" val="2879603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F60C4408-962E-4939-B2F3-799F1CF39E93}" type="slidenum">
              <a:rPr lang="en-US" altLang="en-US" smtClean="0"/>
              <a:pPr eaLnBrk="1" hangingPunct="1">
                <a:spcBef>
                  <a:spcPct val="0"/>
                </a:spcBef>
              </a:pPr>
              <a:t>8</a:t>
            </a:fld>
            <a:endParaRPr lang="en-US" altLang="en-US" smtClean="0"/>
          </a:p>
        </p:txBody>
      </p:sp>
    </p:spTree>
    <p:extLst>
      <p:ext uri="{BB962C8B-B14F-4D97-AF65-F5344CB8AC3E}">
        <p14:creationId xmlns:p14="http://schemas.microsoft.com/office/powerpoint/2010/main" val="685109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CA8BA52E-7371-44FF-80CC-D4D30EC14F43}" type="slidenum">
              <a:rPr lang="en-US" altLang="en-US" smtClean="0"/>
              <a:pPr eaLnBrk="1" hangingPunct="1">
                <a:spcBef>
                  <a:spcPct val="0"/>
                </a:spcBef>
              </a:pPr>
              <a:t>9</a:t>
            </a:fld>
            <a:endParaRPr lang="en-US" altLang="en-US" smtClean="0"/>
          </a:p>
        </p:txBody>
      </p:sp>
    </p:spTree>
    <p:extLst>
      <p:ext uri="{BB962C8B-B14F-4D97-AF65-F5344CB8AC3E}">
        <p14:creationId xmlns:p14="http://schemas.microsoft.com/office/powerpoint/2010/main" val="1286828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E67279-B302-487C-B345-D3E49EC721D2}" type="slidenum">
              <a:rPr lang="en-US"/>
              <a:pPr>
                <a:defRPr/>
              </a:pPr>
              <a:t>‹#›</a:t>
            </a:fld>
            <a:endParaRPr lang="en-US"/>
          </a:p>
        </p:txBody>
      </p:sp>
    </p:spTree>
    <p:extLst>
      <p:ext uri="{BB962C8B-B14F-4D97-AF65-F5344CB8AC3E}">
        <p14:creationId xmlns:p14="http://schemas.microsoft.com/office/powerpoint/2010/main" val="234788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E79213-D5F0-453E-B6AE-C2AE8F9879BA}" type="slidenum">
              <a:rPr lang="en-US"/>
              <a:pPr>
                <a:defRPr/>
              </a:pPr>
              <a:t>‹#›</a:t>
            </a:fld>
            <a:endParaRPr lang="en-US"/>
          </a:p>
        </p:txBody>
      </p:sp>
    </p:spTree>
    <p:extLst>
      <p:ext uri="{BB962C8B-B14F-4D97-AF65-F5344CB8AC3E}">
        <p14:creationId xmlns:p14="http://schemas.microsoft.com/office/powerpoint/2010/main" val="1359165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94656C-4DF5-491A-B56C-DC0431EF7A96}" type="slidenum">
              <a:rPr lang="en-US"/>
              <a:pPr>
                <a:defRPr/>
              </a:pPr>
              <a:t>‹#›</a:t>
            </a:fld>
            <a:endParaRPr lang="en-US"/>
          </a:p>
        </p:txBody>
      </p:sp>
    </p:spTree>
    <p:extLst>
      <p:ext uri="{BB962C8B-B14F-4D97-AF65-F5344CB8AC3E}">
        <p14:creationId xmlns:p14="http://schemas.microsoft.com/office/powerpoint/2010/main" val="405988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E708B04-56BC-4AED-8F24-831EC4BD95D1}" type="slidenum">
              <a:rPr lang="en-US"/>
              <a:pPr>
                <a:defRPr/>
              </a:pPr>
              <a:t>‹#›</a:t>
            </a:fld>
            <a:endParaRPr lang="en-US"/>
          </a:p>
        </p:txBody>
      </p:sp>
    </p:spTree>
    <p:extLst>
      <p:ext uri="{BB962C8B-B14F-4D97-AF65-F5344CB8AC3E}">
        <p14:creationId xmlns:p14="http://schemas.microsoft.com/office/powerpoint/2010/main" val="1773770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A921D6-F595-4F9F-9806-09850C8B5DB8}" type="slidenum">
              <a:rPr lang="en-US"/>
              <a:pPr>
                <a:defRPr/>
              </a:pPr>
              <a:t>‹#›</a:t>
            </a:fld>
            <a:endParaRPr lang="en-US"/>
          </a:p>
        </p:txBody>
      </p:sp>
    </p:spTree>
    <p:extLst>
      <p:ext uri="{BB962C8B-B14F-4D97-AF65-F5344CB8AC3E}">
        <p14:creationId xmlns:p14="http://schemas.microsoft.com/office/powerpoint/2010/main" val="1383868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C061AF-B4F1-4400-A16F-414BF8CC99F6}" type="slidenum">
              <a:rPr lang="en-US"/>
              <a:pPr>
                <a:defRPr/>
              </a:pPr>
              <a:t>‹#›</a:t>
            </a:fld>
            <a:endParaRPr lang="en-US"/>
          </a:p>
        </p:txBody>
      </p:sp>
    </p:spTree>
    <p:extLst>
      <p:ext uri="{BB962C8B-B14F-4D97-AF65-F5344CB8AC3E}">
        <p14:creationId xmlns:p14="http://schemas.microsoft.com/office/powerpoint/2010/main" val="173788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C97FCFD-51F1-477E-9234-72EDFADE4B47}" type="slidenum">
              <a:rPr lang="en-US"/>
              <a:pPr>
                <a:defRPr/>
              </a:pPr>
              <a:t>‹#›</a:t>
            </a:fld>
            <a:endParaRPr lang="en-US"/>
          </a:p>
        </p:txBody>
      </p:sp>
    </p:spTree>
    <p:extLst>
      <p:ext uri="{BB962C8B-B14F-4D97-AF65-F5344CB8AC3E}">
        <p14:creationId xmlns:p14="http://schemas.microsoft.com/office/powerpoint/2010/main" val="2852898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0F2C6F1-B710-4FB5-8BFF-F17BA800C017}" type="slidenum">
              <a:rPr lang="en-US"/>
              <a:pPr>
                <a:defRPr/>
              </a:pPr>
              <a:t>‹#›</a:t>
            </a:fld>
            <a:endParaRPr lang="en-US"/>
          </a:p>
        </p:txBody>
      </p:sp>
    </p:spTree>
    <p:extLst>
      <p:ext uri="{BB962C8B-B14F-4D97-AF65-F5344CB8AC3E}">
        <p14:creationId xmlns:p14="http://schemas.microsoft.com/office/powerpoint/2010/main" val="1666559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EF2849B-47E5-496B-81FD-4E136981DE7F}" type="slidenum">
              <a:rPr lang="en-US"/>
              <a:pPr>
                <a:defRPr/>
              </a:pPr>
              <a:t>‹#›</a:t>
            </a:fld>
            <a:endParaRPr lang="en-US"/>
          </a:p>
        </p:txBody>
      </p:sp>
    </p:spTree>
    <p:extLst>
      <p:ext uri="{BB962C8B-B14F-4D97-AF65-F5344CB8AC3E}">
        <p14:creationId xmlns:p14="http://schemas.microsoft.com/office/powerpoint/2010/main" val="1033805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57A06CE-620E-42D1-AA2E-22D08AF275E7}" type="slidenum">
              <a:rPr lang="en-US"/>
              <a:pPr>
                <a:defRPr/>
              </a:pPr>
              <a:t>‹#›</a:t>
            </a:fld>
            <a:endParaRPr lang="en-US"/>
          </a:p>
        </p:txBody>
      </p:sp>
    </p:spTree>
    <p:extLst>
      <p:ext uri="{BB962C8B-B14F-4D97-AF65-F5344CB8AC3E}">
        <p14:creationId xmlns:p14="http://schemas.microsoft.com/office/powerpoint/2010/main" val="246926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A614D3B-BDF7-494D-B5D0-001098FCB447}" type="slidenum">
              <a:rPr lang="en-US"/>
              <a:pPr>
                <a:defRPr/>
              </a:pPr>
              <a:t>‹#›</a:t>
            </a:fld>
            <a:endParaRPr lang="en-US"/>
          </a:p>
        </p:txBody>
      </p:sp>
    </p:spTree>
    <p:extLst>
      <p:ext uri="{BB962C8B-B14F-4D97-AF65-F5344CB8AC3E}">
        <p14:creationId xmlns:p14="http://schemas.microsoft.com/office/powerpoint/2010/main" val="53328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0E9DE8B-8536-4FBF-AE79-96F5A1BDC841}" type="slidenum">
              <a:rPr lang="en-US"/>
              <a:pPr>
                <a:defRPr/>
              </a:pPr>
              <a:t>‹#›</a:t>
            </a:fld>
            <a:endParaRPr lang="en-US"/>
          </a:p>
        </p:txBody>
      </p:sp>
    </p:spTree>
    <p:extLst>
      <p:ext uri="{BB962C8B-B14F-4D97-AF65-F5344CB8AC3E}">
        <p14:creationId xmlns:p14="http://schemas.microsoft.com/office/powerpoint/2010/main" val="797222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Arial" charset="0"/>
              </a:defRPr>
            </a:lvl1pPr>
          </a:lstStyle>
          <a:p>
            <a:pPr>
              <a:defRPr/>
            </a:pPr>
            <a:fld id="{EA073410-A252-4E3F-8272-A580706DD3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open.nysenate.gov/legislation/bill/S5932-2013"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open.nysenate.gov/legislation/bill/S6007-2013" TargetMode="External"/><Relationship Id="rId4" Type="http://schemas.openxmlformats.org/officeDocument/2006/relationships/hyperlink" Target="http://open.nysenate.gov/legislation/bill/S5930-2013"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petitions.moveon.org/sign/protect-new-york-stat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classsizematters.org"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lasssizematters.org/wp-content/uploads/2011/07/sed-letter-re-wireless-5.5.11.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reuters.com/article/2011/07/18/us-newscorp-quickguide-idUSTRE76H5SA20110718" TargetMode="External"/><Relationship Id="rId4" Type="http://schemas.openxmlformats.org/officeDocument/2006/relationships/hyperlink" Target="http://www.nydailynews.com/blogs/dailypolitics/2011/06/company-overseen-by-joel-klein-poised-to-clean-up-with-27m-no-bid-state-contr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0" y="0"/>
            <a:ext cx="9144000" cy="6858000"/>
          </a:xfrm>
          <a:solidFill>
            <a:schemeClr val="accent1"/>
          </a:solidFill>
        </p:spPr>
        <p:txBody>
          <a:bodyPr/>
          <a:lstStyle/>
          <a:p>
            <a:pPr marL="0" indent="0" algn="ctr">
              <a:buFontTx/>
              <a:buNone/>
              <a:defRPr/>
            </a:pPr>
            <a:endParaRPr lang="en-US" sz="3600" dirty="0" smtClean="0"/>
          </a:p>
          <a:p>
            <a:pPr marL="0" indent="0" algn="ctr">
              <a:buFontTx/>
              <a:buNone/>
              <a:defRPr/>
            </a:pPr>
            <a:r>
              <a:rPr lang="en-US" sz="3600" dirty="0" smtClean="0"/>
              <a:t>inBloom</a:t>
            </a:r>
            <a:r>
              <a:rPr lang="en-US" sz="3600" dirty="0"/>
              <a:t>, Inc</a:t>
            </a:r>
            <a:r>
              <a:rPr lang="en-US" sz="3600" dirty="0" smtClean="0"/>
              <a:t>. and data-sharing: </a:t>
            </a:r>
            <a:r>
              <a:rPr lang="en-US" sz="3600" dirty="0"/>
              <a:t>The Threat to Student Privacy and Safety </a:t>
            </a:r>
          </a:p>
          <a:p>
            <a:pPr marL="0" indent="0">
              <a:buFontTx/>
              <a:buNone/>
              <a:defRPr/>
            </a:pPr>
            <a:r>
              <a:rPr lang="en-US" sz="3600" dirty="0"/>
              <a:t> </a:t>
            </a:r>
          </a:p>
          <a:p>
            <a:pPr algn="ctr" eaLnBrk="1" hangingPunct="1">
              <a:buFontTx/>
              <a:buNone/>
              <a:defRPr/>
            </a:pPr>
            <a:endParaRPr lang="en-US" sz="3600" dirty="0"/>
          </a:p>
          <a:p>
            <a:pPr algn="ctr" eaLnBrk="1" hangingPunct="1">
              <a:buFontTx/>
              <a:buNone/>
              <a:defRPr/>
            </a:pPr>
            <a:r>
              <a:rPr lang="en-US" dirty="0" smtClean="0"/>
              <a:t>Leonie Haimson, Class Size Matters</a:t>
            </a:r>
          </a:p>
          <a:p>
            <a:pPr algn="ctr" eaLnBrk="1" hangingPunct="1">
              <a:buFontTx/>
              <a:buNone/>
              <a:defRPr/>
            </a:pPr>
            <a:r>
              <a:rPr lang="en-US" dirty="0" smtClean="0"/>
              <a:t>February 2014</a:t>
            </a:r>
            <a:endParaRPr lang="en-US" dirty="0"/>
          </a:p>
          <a:p>
            <a:pPr algn="ctr" eaLnBrk="1" hangingPunct="1">
              <a:buFontTx/>
              <a:buNone/>
              <a:defRPr/>
            </a:pPr>
            <a:endParaRPr lang="en-US" dirty="0"/>
          </a:p>
          <a:p>
            <a:pPr algn="ctr" eaLnBrk="1" hangingPunct="1">
              <a:buFontTx/>
              <a:buNone/>
              <a:defRPr/>
            </a:pPr>
            <a:r>
              <a:rPr lang="en-US" sz="3600" dirty="0" smtClean="0"/>
              <a:t> </a:t>
            </a:r>
            <a:endParaRPr lang="en-US" dirty="0" smtClean="0"/>
          </a:p>
          <a:p>
            <a:pPr algn="ctr" eaLnBrk="1" hangingPunct="1">
              <a:buFontTx/>
              <a:buNone/>
              <a:defRPr/>
            </a:pPr>
            <a:endParaRPr lang="en-US" sz="2800" dirty="0" smtClean="0"/>
          </a:p>
          <a:p>
            <a:pPr algn="ctr" eaLnBrk="1" hangingPunct="1">
              <a:buFontTx/>
              <a:buNone/>
              <a:defRPr/>
            </a:pPr>
            <a:endParaRPr lang="en-US" sz="2400" b="1" i="1" dirty="0" smtClean="0"/>
          </a:p>
          <a:p>
            <a:pPr algn="ctr" eaLnBrk="1" hangingPunct="1">
              <a:buFontTx/>
              <a:buNone/>
              <a:defRPr/>
            </a:pPr>
            <a:endParaRPr lang="en-US" sz="2400" b="1" i="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830763"/>
          </a:xfrm>
        </p:spPr>
        <p:txBody>
          <a:bodyPr/>
          <a:lstStyle/>
          <a:p>
            <a:pPr>
              <a:defRPr/>
            </a:pPr>
            <a:r>
              <a:rPr lang="en-US" sz="2000" dirty="0" smtClean="0"/>
              <a:t>Though NYSED claims inBloom FERPA-compliant, </a:t>
            </a:r>
            <a:r>
              <a:rPr lang="en-US" sz="2000" i="1" dirty="0" smtClean="0"/>
              <a:t>Family </a:t>
            </a:r>
            <a:r>
              <a:rPr lang="en-US" sz="2000" i="1" dirty="0"/>
              <a:t>Educational Rights and Privacy </a:t>
            </a:r>
            <a:r>
              <a:rPr lang="en-US" sz="2000" i="1" dirty="0" smtClean="0"/>
              <a:t>Act </a:t>
            </a:r>
            <a:r>
              <a:rPr lang="en-US" sz="2000" dirty="0" smtClean="0"/>
              <a:t>regulating</a:t>
            </a:r>
            <a:r>
              <a:rPr lang="en-US" sz="2000" i="1" dirty="0" smtClean="0"/>
              <a:t> </a:t>
            </a:r>
            <a:r>
              <a:rPr lang="en-US" sz="2000" dirty="0" smtClean="0"/>
              <a:t>privacy of </a:t>
            </a:r>
            <a:r>
              <a:rPr lang="en-US" sz="2000" dirty="0"/>
              <a:t>educational </a:t>
            </a:r>
            <a:r>
              <a:rPr lang="en-US" sz="2000" dirty="0" smtClean="0"/>
              <a:t>records.</a:t>
            </a:r>
          </a:p>
          <a:p>
            <a:pPr>
              <a:defRPr/>
            </a:pPr>
            <a:endParaRPr lang="en-US" sz="2000" dirty="0"/>
          </a:p>
          <a:p>
            <a:pPr>
              <a:defRPr/>
            </a:pPr>
            <a:r>
              <a:rPr lang="en-US" sz="2000" dirty="0" smtClean="0"/>
              <a:t>FERPA </a:t>
            </a:r>
            <a:r>
              <a:rPr lang="en-US" sz="2000" dirty="0" err="1" smtClean="0"/>
              <a:t>regs</a:t>
            </a:r>
            <a:r>
              <a:rPr lang="en-US" sz="2000" dirty="0" smtClean="0"/>
              <a:t> weakened by </a:t>
            </a:r>
            <a:r>
              <a:rPr lang="en-US" sz="2000" dirty="0"/>
              <a:t>US </a:t>
            </a:r>
            <a:r>
              <a:rPr lang="en-US" sz="2000" dirty="0" err="1"/>
              <a:t>Dept</a:t>
            </a:r>
            <a:r>
              <a:rPr lang="en-US" sz="2000" dirty="0"/>
              <a:t> of Ed in 2009 and </a:t>
            </a:r>
            <a:r>
              <a:rPr lang="en-US" sz="2000" dirty="0" smtClean="0"/>
              <a:t>2011 </a:t>
            </a:r>
            <a:r>
              <a:rPr lang="en-US" sz="2000" dirty="0"/>
              <a:t>to encourage data sharing with </a:t>
            </a:r>
            <a:r>
              <a:rPr lang="en-US" sz="2000" dirty="0" smtClean="0"/>
              <a:t>contractors &amp; “authorized agents” without parental consent.</a:t>
            </a:r>
          </a:p>
          <a:p>
            <a:pPr>
              <a:defRPr/>
            </a:pPr>
            <a:endParaRPr lang="en-US" sz="2000" dirty="0"/>
          </a:p>
          <a:p>
            <a:pPr>
              <a:defRPr/>
            </a:pPr>
            <a:r>
              <a:rPr lang="en-US" sz="2000" dirty="0"/>
              <a:t>US </a:t>
            </a:r>
            <a:r>
              <a:rPr lang="en-US" sz="2000" dirty="0" err="1"/>
              <a:t>Dept</a:t>
            </a:r>
            <a:r>
              <a:rPr lang="en-US" sz="2000" dirty="0"/>
              <a:t> of </a:t>
            </a:r>
            <a:r>
              <a:rPr lang="en-US" sz="2000" dirty="0" smtClean="0"/>
              <a:t>Ed was sued in </a:t>
            </a:r>
            <a:r>
              <a:rPr lang="en-US" sz="2000" dirty="0"/>
              <a:t>federal court </a:t>
            </a:r>
            <a:r>
              <a:rPr lang="en-US" sz="2000" dirty="0" smtClean="0"/>
              <a:t>for </a:t>
            </a:r>
            <a:r>
              <a:rPr lang="en-US" sz="2000" dirty="0"/>
              <a:t>rewriting </a:t>
            </a:r>
            <a:r>
              <a:rPr lang="en-US" sz="2000" dirty="0" smtClean="0"/>
              <a:t>FERPA in way violates original intent </a:t>
            </a:r>
            <a:r>
              <a:rPr lang="en-US" sz="2000" dirty="0"/>
              <a:t>and language of </a:t>
            </a:r>
            <a:r>
              <a:rPr lang="en-US" sz="2000" dirty="0" smtClean="0"/>
              <a:t>law.</a:t>
            </a:r>
          </a:p>
          <a:p>
            <a:pPr>
              <a:defRPr/>
            </a:pPr>
            <a:endParaRPr lang="en-US" sz="2000" dirty="0"/>
          </a:p>
          <a:p>
            <a:pPr>
              <a:defRPr/>
            </a:pPr>
            <a:r>
              <a:rPr lang="en-US" sz="2000" dirty="0" smtClean="0"/>
              <a:t>The same data stored in child’s health records or gained through online usage could NOT be shared with any 3</a:t>
            </a:r>
            <a:r>
              <a:rPr lang="en-US" sz="2000" baseline="30000" dirty="0" smtClean="0"/>
              <a:t>rd</a:t>
            </a:r>
            <a:r>
              <a:rPr lang="en-US" sz="2000" dirty="0" smtClean="0"/>
              <a:t> parties without parental consent, acc. to HIPAA </a:t>
            </a:r>
            <a:r>
              <a:rPr lang="en-US" sz="2000" dirty="0"/>
              <a:t>(</a:t>
            </a:r>
            <a:r>
              <a:rPr lang="en-US" sz="2000" i="1" dirty="0"/>
              <a:t>Health Insurance Portability and Accountability Act</a:t>
            </a:r>
            <a:r>
              <a:rPr lang="en-US" sz="2000" dirty="0"/>
              <a:t>) </a:t>
            </a:r>
            <a:r>
              <a:rPr lang="en-US" sz="2000" dirty="0" smtClean="0"/>
              <a:t>or COPPA (</a:t>
            </a:r>
            <a:r>
              <a:rPr lang="en-US" sz="2000" i="1" dirty="0" smtClean="0"/>
              <a:t>Children’s Online </a:t>
            </a:r>
            <a:r>
              <a:rPr lang="en-US" sz="2000" i="1" dirty="0"/>
              <a:t>P</a:t>
            </a:r>
            <a:r>
              <a:rPr lang="en-US" sz="2000" i="1" dirty="0" smtClean="0"/>
              <a:t>rotection </a:t>
            </a:r>
            <a:r>
              <a:rPr lang="en-US" sz="2000" i="1" dirty="0"/>
              <a:t>A</a:t>
            </a:r>
            <a:r>
              <a:rPr lang="en-US" sz="2000" i="1" dirty="0" smtClean="0"/>
              <a:t>ct</a:t>
            </a:r>
            <a:r>
              <a:rPr lang="en-US" sz="2000" dirty="0" smtClean="0"/>
              <a:t>)</a:t>
            </a:r>
          </a:p>
          <a:p>
            <a:pPr>
              <a:defRPr/>
            </a:pPr>
            <a:endParaRPr lang="en-US" sz="1800" dirty="0" smtClean="0"/>
          </a:p>
          <a:p>
            <a:pPr>
              <a:defRPr/>
            </a:pPr>
            <a:endParaRPr lang="en-US" sz="1800" dirty="0" smtClean="0"/>
          </a:p>
          <a:p>
            <a:pPr>
              <a:defRPr/>
            </a:pPr>
            <a:endParaRPr lang="en-US" sz="1800" dirty="0"/>
          </a:p>
          <a:p>
            <a:pPr marL="0" indent="0">
              <a:buFontTx/>
              <a:buNone/>
              <a:defRPr/>
            </a:pPr>
            <a:endParaRPr lang="en-US" sz="1800" dirty="0" smtClean="0"/>
          </a:p>
          <a:p>
            <a:pPr marL="0" indent="0">
              <a:buFontTx/>
              <a:buNone/>
              <a:defRPr/>
            </a:pPr>
            <a:endParaRPr lang="en-US" sz="1800" dirty="0"/>
          </a:p>
          <a:p>
            <a:pPr>
              <a:defRPr/>
            </a:pPr>
            <a:endParaRPr lang="en-US" dirty="0"/>
          </a:p>
        </p:txBody>
      </p:sp>
      <p:sp>
        <p:nvSpPr>
          <p:cNvPr id="5"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anchor="ctr"/>
          <a:lstStyle/>
          <a:p>
            <a:pPr algn="ctr" eaLnBrk="0" hangingPunct="0">
              <a:defRPr/>
            </a:pPr>
            <a:r>
              <a:rPr lang="en-US" sz="3600" kern="0" dirty="0">
                <a:solidFill>
                  <a:schemeClr val="tx2"/>
                </a:solidFill>
                <a:latin typeface="+mj-lt"/>
                <a:ea typeface="ＭＳ Ｐゴシック" charset="-128"/>
                <a:cs typeface="ＭＳ Ｐゴシック" charset="-128"/>
              </a:rPr>
              <a:t>What about privacy?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81000" y="274638"/>
            <a:ext cx="8305800" cy="1249362"/>
          </a:xfrm>
          <a:solidFill>
            <a:schemeClr val="accent1"/>
          </a:solidFill>
        </p:spPr>
        <p:txBody>
          <a:bodyPr/>
          <a:lstStyle/>
          <a:p>
            <a:r>
              <a:rPr lang="en-US" altLang="en-US" sz="4000" smtClean="0">
                <a:ea typeface="ＭＳ Ｐゴシック" pitchFamily="34" charset="-128"/>
              </a:rPr>
              <a:t>Issues with the dashboards</a:t>
            </a:r>
            <a:br>
              <a:rPr lang="en-US" altLang="en-US" sz="4000" smtClean="0">
                <a:ea typeface="ＭＳ Ｐゴシック" pitchFamily="34" charset="-128"/>
              </a:rPr>
            </a:br>
            <a:r>
              <a:rPr lang="en-US" altLang="en-US" sz="4000" i="1" smtClean="0">
                <a:ea typeface="ＭＳ Ｐゴシック" pitchFamily="34" charset="-128"/>
              </a:rPr>
              <a:t>-- even if there are no breaches</a:t>
            </a:r>
          </a:p>
        </p:txBody>
      </p:sp>
      <p:sp>
        <p:nvSpPr>
          <p:cNvPr id="3" name="Content Placeholder 2"/>
          <p:cNvSpPr>
            <a:spLocks noGrp="1"/>
          </p:cNvSpPr>
          <p:nvPr>
            <p:ph idx="1"/>
          </p:nvPr>
        </p:nvSpPr>
        <p:spPr/>
        <p:txBody>
          <a:bodyPr/>
          <a:lstStyle/>
          <a:p>
            <a:pPr>
              <a:defRPr/>
            </a:pPr>
            <a:r>
              <a:rPr lang="en-US" sz="2400" dirty="0" smtClean="0"/>
              <a:t>Minor incidents will now enter into a student’s permanent record and be easily accessible to teachers and others through the dashboards.</a:t>
            </a:r>
          </a:p>
          <a:p>
            <a:pPr>
              <a:defRPr/>
            </a:pPr>
            <a:endParaRPr lang="en-US" sz="2400" dirty="0"/>
          </a:p>
          <a:p>
            <a:pPr>
              <a:defRPr/>
            </a:pPr>
            <a:r>
              <a:rPr lang="en-US" sz="2400" dirty="0" smtClean="0"/>
              <a:t>Research shows that teachers tend to stereotype students based on prior knowledge and that this can become a self-fulfilling prophecy.</a:t>
            </a:r>
          </a:p>
          <a:p>
            <a:pPr>
              <a:defRPr/>
            </a:pPr>
            <a:endParaRPr lang="en-US" sz="2400" dirty="0" smtClean="0"/>
          </a:p>
          <a:p>
            <a:pPr>
              <a:defRPr/>
            </a:pPr>
            <a:r>
              <a:rPr lang="en-US" sz="2400" dirty="0" smtClean="0"/>
              <a:t>If dashboards reveal details in an academic or disciplinary history before teachers have met students, this can create negative expectations that seriously impair their prospects.</a:t>
            </a:r>
          </a:p>
          <a:p>
            <a:pPr marL="0" indent="0">
              <a:buFontTx/>
              <a:buNone/>
              <a:defRPr/>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1020762"/>
          </a:xfrm>
          <a:solidFill>
            <a:srgbClr val="BBE0E3"/>
          </a:solidFill>
          <a:ln>
            <a:solidFill>
              <a:srgbClr val="000090"/>
            </a:solidFill>
            <a:miter lim="800000"/>
            <a:headEnd/>
            <a:tailEnd/>
          </a:ln>
        </p:spPr>
        <p:txBody>
          <a:bodyPr/>
          <a:lstStyle/>
          <a:p>
            <a:r>
              <a:rPr lang="en-US" altLang="en-US" sz="3600" smtClean="0">
                <a:ea typeface="ＭＳ Ｐゴシック" pitchFamily="34" charset="-128"/>
              </a:rPr>
              <a:t>Considerable costs &amp; risks to states/districts</a:t>
            </a:r>
          </a:p>
        </p:txBody>
      </p:sp>
      <p:sp>
        <p:nvSpPr>
          <p:cNvPr id="13315" name="Content Placeholder 2"/>
          <p:cNvSpPr>
            <a:spLocks noGrp="1"/>
          </p:cNvSpPr>
          <p:nvPr>
            <p:ph idx="1"/>
          </p:nvPr>
        </p:nvSpPr>
        <p:spPr>
          <a:xfrm>
            <a:off x="457200" y="1371600"/>
            <a:ext cx="8229600" cy="4754563"/>
          </a:xfrm>
        </p:spPr>
        <p:txBody>
          <a:bodyPr/>
          <a:lstStyle/>
          <a:p>
            <a:r>
              <a:rPr lang="en-US" altLang="en-US" sz="2000" smtClean="0">
                <a:ea typeface="ＭＳ Ｐゴシック" pitchFamily="34" charset="-128"/>
              </a:rPr>
              <a:t>Starting in 2015, inBloom says will start charging state $2-$5 per student per year. State says only has RTTT funding for this thru Sept. 30, 2014; unless it can get renewal.</a:t>
            </a:r>
          </a:p>
          <a:p>
            <a:endParaRPr lang="en-US" altLang="en-US" sz="2000" smtClean="0">
              <a:ea typeface="ＭＳ Ｐゴシック" pitchFamily="34" charset="-128"/>
            </a:endParaRPr>
          </a:p>
          <a:p>
            <a:r>
              <a:rPr lang="en-US" altLang="en-US" sz="2000" smtClean="0">
                <a:ea typeface="ＭＳ Ｐゴシック" pitchFamily="34" charset="-128"/>
              </a:rPr>
              <a:t>Data dashboard vendors to charge districts an additional $1-$3 per year; plus additional fees for any other software tools using data drawn from the inBloom cloud.</a:t>
            </a:r>
          </a:p>
          <a:p>
            <a:endParaRPr lang="en-US" altLang="en-US" sz="2000" smtClean="0">
              <a:ea typeface="ＭＳ Ｐゴシック" pitchFamily="34" charset="-128"/>
            </a:endParaRPr>
          </a:p>
          <a:p>
            <a:r>
              <a:rPr lang="en-US" altLang="en-US" sz="2000" smtClean="0">
                <a:ea typeface="ＭＳ Ｐゴシック" pitchFamily="34" charset="-128"/>
              </a:rPr>
              <a:t>If this data leaks out or used inappropriately, potential cost to the state or district from class action lawsuits far greater, since inBloom &amp; Gates Foundation have insulated themselves from liability.</a:t>
            </a:r>
          </a:p>
          <a:p>
            <a:endParaRPr lang="en-US" altLang="en-US" sz="2000" smtClean="0">
              <a:ea typeface="ＭＳ Ｐゴシック" pitchFamily="34" charset="-128"/>
            </a:endParaRPr>
          </a:p>
          <a:p>
            <a:r>
              <a:rPr lang="en-US" altLang="en-US" sz="2000" smtClean="0">
                <a:ea typeface="ＭＳ Ｐゴシック" pitchFamily="34" charset="-128"/>
              </a:rPr>
              <a:t>inBloom has said it is also “</a:t>
            </a:r>
            <a:r>
              <a:rPr lang="en-US" altLang="en-US" sz="2000" b="1" i="1" smtClean="0">
                <a:ea typeface="ＭＳ Ｐゴシック" pitchFamily="34" charset="-128"/>
              </a:rPr>
              <a:t>exploring</a:t>
            </a:r>
            <a:r>
              <a:rPr lang="en-US" altLang="en-US" sz="2000" smtClean="0">
                <a:ea typeface="ＭＳ Ｐゴシック" pitchFamily="34" charset="-128"/>
              </a:rPr>
              <a:t>” charging vendors for its services.  If not selling student data, this could be likened to renting it out.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solidFill>
            <a:schemeClr val="accent1"/>
          </a:solidFill>
        </p:spPr>
        <p:txBody>
          <a:bodyPr/>
          <a:lstStyle/>
          <a:p>
            <a:r>
              <a:rPr lang="en-US" altLang="en-US" sz="3600" smtClean="0">
                <a:ea typeface="ＭＳ Ｐゴシック" pitchFamily="34" charset="-128"/>
              </a:rPr>
              <a:t>Huge resistance from district officials &amp; electeds of both parties</a:t>
            </a:r>
          </a:p>
        </p:txBody>
      </p:sp>
      <p:sp>
        <p:nvSpPr>
          <p:cNvPr id="14339" name="Content Placeholder 2"/>
          <p:cNvSpPr>
            <a:spLocks noGrp="1"/>
          </p:cNvSpPr>
          <p:nvPr>
            <p:ph idx="1"/>
          </p:nvPr>
        </p:nvSpPr>
        <p:spPr>
          <a:xfrm>
            <a:off x="533400" y="1371600"/>
            <a:ext cx="8229600" cy="4754563"/>
          </a:xfrm>
        </p:spPr>
        <p:txBody>
          <a:bodyPr/>
          <a:lstStyle/>
          <a:p>
            <a:r>
              <a:rPr lang="en-US" altLang="en-US" sz="2000" smtClean="0">
                <a:ea typeface="ＭＳ Ｐゴシック" pitchFamily="34" charset="-128"/>
              </a:rPr>
              <a:t>Survey: 75% of NYS school board members oppose inBloom plan; 78% say parents should be allowed to opt out</a:t>
            </a:r>
          </a:p>
          <a:p>
            <a:endParaRPr lang="en-US" altLang="en-US" sz="2000" smtClean="0">
              <a:ea typeface="ＭＳ Ｐゴシック" pitchFamily="34" charset="-128"/>
            </a:endParaRPr>
          </a:p>
          <a:p>
            <a:r>
              <a:rPr lang="en-US" altLang="en-US" sz="2000" smtClean="0">
                <a:ea typeface="ＭＳ Ｐゴシック" pitchFamily="34" charset="-128"/>
              </a:rPr>
              <a:t>At least 40 superintendents return RTTT funds to opt out of data dashboards (though NYSED says will share their student info anyway)</a:t>
            </a:r>
          </a:p>
          <a:p>
            <a:endParaRPr lang="en-US" altLang="en-US" sz="2000" smtClean="0">
              <a:ea typeface="ＭＳ Ｐゴシック" pitchFamily="34" charset="-128"/>
            </a:endParaRPr>
          </a:p>
          <a:p>
            <a:r>
              <a:rPr lang="en-US" altLang="en-US" sz="2000" smtClean="0">
                <a:ea typeface="ＭＳ Ｐゴシック" pitchFamily="34" charset="-128"/>
              </a:rPr>
              <a:t>Sen. Flanagan, head of Sen. Ed Committee, calls for 1 year moratorium on sharing data w/inBloom.</a:t>
            </a:r>
          </a:p>
          <a:p>
            <a:endParaRPr lang="en-US" altLang="en-US" sz="2000" smtClean="0">
              <a:ea typeface="ＭＳ Ｐゴシック" pitchFamily="34" charset="-128"/>
            </a:endParaRPr>
          </a:p>
          <a:p>
            <a:r>
              <a:rPr lang="en-US" altLang="en-US" sz="2000" smtClean="0">
                <a:ea typeface="ＭＳ Ｐゴシック" pitchFamily="34" charset="-128"/>
              </a:rPr>
              <a:t>50 Assemblymembers send letter to Commissioner expressing serious concern </a:t>
            </a:r>
          </a:p>
          <a:p>
            <a:endParaRPr lang="en-US" altLang="en-US" sz="2000" smtClean="0">
              <a:ea typeface="ＭＳ Ｐゴシック" pitchFamily="34" charset="-128"/>
            </a:endParaRPr>
          </a:p>
          <a:p>
            <a:r>
              <a:rPr lang="en-US" altLang="en-US" sz="2000" smtClean="0">
                <a:ea typeface="ＭＳ Ｐゴシック" pitchFamily="34" charset="-128"/>
              </a:rPr>
              <a:t>Speaker Silver calls for immediate halt to any further data sharing until “confident that this information can remain protected.”</a:t>
            </a:r>
          </a:p>
          <a:p>
            <a:endParaRPr lang="en-US" altLang="en-US" sz="2000" smtClean="0">
              <a:ea typeface="ＭＳ Ｐゴシック"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solidFill>
            <a:schemeClr val="accent1"/>
          </a:solidFill>
        </p:spPr>
        <p:txBody>
          <a:bodyPr/>
          <a:lstStyle/>
          <a:p>
            <a:r>
              <a:rPr lang="en-US" altLang="en-US" smtClean="0">
                <a:ea typeface="ＭＳ Ｐゴシック" pitchFamily="34" charset="-128"/>
              </a:rPr>
              <a:t>Data collection/connection with Common core</a:t>
            </a:r>
          </a:p>
        </p:txBody>
      </p:sp>
      <p:sp>
        <p:nvSpPr>
          <p:cNvPr id="15363" name="Content Placeholder 2"/>
          <p:cNvSpPr>
            <a:spLocks noGrp="1"/>
          </p:cNvSpPr>
          <p:nvPr>
            <p:ph idx="1"/>
          </p:nvPr>
        </p:nvSpPr>
        <p:spPr>
          <a:xfrm>
            <a:off x="304800" y="1600200"/>
            <a:ext cx="8229600" cy="4525963"/>
          </a:xfrm>
        </p:spPr>
        <p:txBody>
          <a:bodyPr/>
          <a:lstStyle/>
          <a:p>
            <a:r>
              <a:rPr lang="en-US" altLang="en-US" sz="2000" smtClean="0">
                <a:ea typeface="ＭＳ Ｐゴシック" pitchFamily="34" charset="-128"/>
              </a:rPr>
              <a:t>InBloom sold itself as helping states and districts attain higher standards with CC aligned materials and software tools.</a:t>
            </a:r>
          </a:p>
          <a:p>
            <a:endParaRPr lang="en-US" altLang="en-US" sz="2000" smtClean="0">
              <a:ea typeface="ＭＳ Ｐゴシック" pitchFamily="34" charset="-128"/>
            </a:endParaRPr>
          </a:p>
          <a:p>
            <a:r>
              <a:rPr lang="en-US" altLang="en-US" sz="2000" smtClean="0">
                <a:ea typeface="ＭＳ Ｐゴシック" pitchFamily="34" charset="-128"/>
              </a:rPr>
              <a:t>With uniform tests and test score data across nation, multi-state databases more valuable to vendors &amp; groups like Gates Foundation.</a:t>
            </a:r>
          </a:p>
          <a:p>
            <a:endParaRPr lang="en-US" altLang="en-US" sz="2000" smtClean="0">
              <a:ea typeface="ＭＳ Ｐゴシック" pitchFamily="34" charset="-128"/>
            </a:endParaRPr>
          </a:p>
          <a:p>
            <a:r>
              <a:rPr lang="en-US" altLang="en-US" sz="2000" smtClean="0">
                <a:ea typeface="ＭＳ Ｐゴシック" pitchFamily="34" charset="-128"/>
              </a:rPr>
              <a:t>Through federal stimulus funds &amp; RTTT, US Dept of Ed pushed states to create longitudinal “cradle to grave” data systems </a:t>
            </a:r>
          </a:p>
          <a:p>
            <a:endParaRPr lang="en-US" altLang="en-US" sz="2000" smtClean="0">
              <a:ea typeface="ＭＳ Ｐゴシック" pitchFamily="34" charset="-128"/>
            </a:endParaRPr>
          </a:p>
          <a:p>
            <a:r>
              <a:rPr lang="en-US" altLang="en-US" sz="2000" smtClean="0">
                <a:ea typeface="ＭＳ Ｐゴシック" pitchFamily="34" charset="-128"/>
              </a:rPr>
              <a:t>These systems supposed to collect info on children among many state agencies and provide it to researchers and others.</a:t>
            </a:r>
          </a:p>
          <a:p>
            <a:endParaRPr lang="en-US" altLang="en-US" sz="2000" smtClean="0">
              <a:ea typeface="ＭＳ Ｐゴシック"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001000" cy="868362"/>
          </a:xfrm>
          <a:solidFill>
            <a:schemeClr val="accent1"/>
          </a:solidFill>
        </p:spPr>
        <p:txBody>
          <a:bodyPr/>
          <a:lstStyle/>
          <a:p>
            <a:r>
              <a:rPr lang="en-US" altLang="en-US" dirty="0" smtClean="0">
                <a:ea typeface="ＭＳ Ｐゴシック" pitchFamily="34" charset="-128"/>
              </a:rPr>
              <a:t>What about </a:t>
            </a:r>
            <a:r>
              <a:rPr lang="en-US" altLang="en-US" dirty="0" smtClean="0">
                <a:ea typeface="ＭＳ Ｐゴシック" pitchFamily="34" charset="-128"/>
              </a:rPr>
              <a:t>legislation?</a:t>
            </a:r>
            <a:endParaRPr lang="en-US" altLang="en-US" dirty="0" smtClean="0">
              <a:ea typeface="ＭＳ Ｐゴシック" pitchFamily="34" charset="-128"/>
            </a:endParaRPr>
          </a:p>
        </p:txBody>
      </p:sp>
      <p:sp>
        <p:nvSpPr>
          <p:cNvPr id="17411" name="Content Placeholder 2"/>
          <p:cNvSpPr>
            <a:spLocks noGrp="1"/>
          </p:cNvSpPr>
          <p:nvPr>
            <p:ph idx="1"/>
          </p:nvPr>
        </p:nvSpPr>
        <p:spPr>
          <a:xfrm>
            <a:off x="381000" y="1143000"/>
            <a:ext cx="8229600" cy="4983163"/>
          </a:xfrm>
        </p:spPr>
        <p:txBody>
          <a:bodyPr/>
          <a:lstStyle/>
          <a:p>
            <a:r>
              <a:rPr lang="en-US" altLang="en-US" sz="2000" smtClean="0">
                <a:ea typeface="ＭＳ Ｐゴシック" pitchFamily="34" charset="-128"/>
              </a:rPr>
              <a:t>Last session, two bills were passed with bipartisan support by NYS Assembly to block inBloom. </a:t>
            </a:r>
          </a:p>
          <a:p>
            <a:endParaRPr lang="en-US" altLang="en-US" sz="2000" smtClean="0">
              <a:ea typeface="ＭＳ Ｐゴシック" pitchFamily="34" charset="-128"/>
            </a:endParaRPr>
          </a:p>
          <a:p>
            <a:r>
              <a:rPr lang="en-US" altLang="en-US" sz="2000" smtClean="0">
                <a:ea typeface="ＭＳ Ｐゴシック" pitchFamily="34" charset="-128"/>
              </a:rPr>
              <a:t>A.6059A sponsored by O’Donnell would bar re-disclosures of personal student data without parental consent, and would require full indemnification for data breaches.</a:t>
            </a:r>
          </a:p>
          <a:p>
            <a:endParaRPr lang="en-US" altLang="en-US" sz="2000" smtClean="0">
              <a:ea typeface="ＭＳ Ｐゴシック" pitchFamily="34" charset="-128"/>
            </a:endParaRPr>
          </a:p>
          <a:p>
            <a:r>
              <a:rPr lang="en-US" altLang="en-US" sz="2000" smtClean="0">
                <a:ea typeface="ＭＳ Ｐゴシック" pitchFamily="34" charset="-128"/>
              </a:rPr>
              <a:t>A.7872A sponsored by Nolan would allow parents the right to opt out of their child’s personal data being shared with any third parties.</a:t>
            </a:r>
          </a:p>
          <a:p>
            <a:endParaRPr lang="en-US" altLang="en-US" sz="2000" smtClean="0">
              <a:ea typeface="ＭＳ Ｐゴシック" pitchFamily="34" charset="-128"/>
            </a:endParaRPr>
          </a:p>
          <a:p>
            <a:r>
              <a:rPr lang="en-US" altLang="en-US" sz="2000" smtClean="0">
                <a:ea typeface="ＭＳ Ｐゴシック" pitchFamily="34" charset="-128"/>
              </a:rPr>
              <a:t>Identical versions have been introduced in the NYS Senate, by Senator Robach, </a:t>
            </a:r>
            <a:r>
              <a:rPr lang="en-US" altLang="en-US" sz="2000" u="sng" smtClean="0">
                <a:ea typeface="ＭＳ Ｐゴシック" pitchFamily="34" charset="-128"/>
                <a:hlinkClick r:id="rId3"/>
              </a:rPr>
              <a:t>S.5932</a:t>
            </a:r>
            <a:r>
              <a:rPr lang="en-US" altLang="en-US" sz="2000" u="sng" smtClean="0">
                <a:ea typeface="ＭＳ Ｐゴシック" pitchFamily="34" charset="-128"/>
              </a:rPr>
              <a:t> </a:t>
            </a:r>
            <a:r>
              <a:rPr lang="en-US" altLang="en-US" sz="2000" smtClean="0">
                <a:ea typeface="ＭＳ Ｐゴシック" pitchFamily="34" charset="-128"/>
              </a:rPr>
              <a:t> and Senator Martin, </a:t>
            </a:r>
            <a:r>
              <a:rPr lang="en-US" altLang="en-US" sz="2000" u="sng" smtClean="0">
                <a:ea typeface="ＭＳ Ｐゴシック" pitchFamily="34" charset="-128"/>
                <a:hlinkClick r:id="rId4"/>
              </a:rPr>
              <a:t>S.5930</a:t>
            </a:r>
            <a:r>
              <a:rPr lang="en-US" altLang="en-US" sz="2000" smtClean="0">
                <a:ea typeface="ＭＳ Ｐゴシック" pitchFamily="34" charset="-128"/>
              </a:rPr>
              <a:t>. </a:t>
            </a:r>
            <a:endParaRPr lang="en-US" altLang="en-US" sz="2000" u="sng" smtClean="0">
              <a:ea typeface="ＭＳ Ｐゴシック" pitchFamily="34" charset="-128"/>
            </a:endParaRPr>
          </a:p>
          <a:p>
            <a:endParaRPr lang="en-US" altLang="en-US" sz="2000" smtClean="0">
              <a:ea typeface="ＭＳ Ｐゴシック" pitchFamily="34" charset="-128"/>
            </a:endParaRPr>
          </a:p>
          <a:p>
            <a:r>
              <a:rPr lang="en-US" altLang="en-US" sz="2000" smtClean="0">
                <a:ea typeface="ＭＳ Ｐゴシック" pitchFamily="34" charset="-128"/>
              </a:rPr>
              <a:t>Sen. Flanagan has introduced new privacy bill, </a:t>
            </a:r>
            <a:r>
              <a:rPr lang="en-US" altLang="en-US" sz="2000" smtClean="0">
                <a:ea typeface="ＭＳ Ｐゴシック" pitchFamily="34" charset="-128"/>
                <a:hlinkClick r:id="rId5"/>
              </a:rPr>
              <a:t>S. 6007</a:t>
            </a:r>
            <a:r>
              <a:rPr lang="en-US" altLang="en-US" sz="2000" smtClean="0">
                <a:ea typeface="ＭＳ Ｐゴシック" pitchFamily="34" charset="-128"/>
              </a:rPr>
              <a:t>, allowing for district opt out but no parent opt out.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62000" y="274638"/>
            <a:ext cx="7924800" cy="868362"/>
          </a:xfrm>
          <a:solidFill>
            <a:schemeClr val="accent1"/>
          </a:solidFill>
          <a:ln>
            <a:solidFill>
              <a:schemeClr val="accent1"/>
            </a:solidFill>
            <a:miter lim="800000"/>
            <a:headEnd/>
            <a:tailEnd/>
          </a:ln>
        </p:spPr>
        <p:txBody>
          <a:bodyPr/>
          <a:lstStyle/>
          <a:p>
            <a:r>
              <a:rPr lang="en-US" altLang="en-US" sz="3600" smtClean="0">
                <a:ea typeface="ＭＳ Ｐゴシック" pitchFamily="34" charset="-128"/>
              </a:rPr>
              <a:t>How can you help?</a:t>
            </a:r>
          </a:p>
        </p:txBody>
      </p:sp>
      <p:sp>
        <p:nvSpPr>
          <p:cNvPr id="3" name="Content Placeholder 2"/>
          <p:cNvSpPr>
            <a:spLocks noGrp="1"/>
          </p:cNvSpPr>
          <p:nvPr>
            <p:ph idx="1"/>
          </p:nvPr>
        </p:nvSpPr>
        <p:spPr>
          <a:xfrm>
            <a:off x="457200" y="1295400"/>
            <a:ext cx="8229600" cy="4830763"/>
          </a:xfrm>
        </p:spPr>
        <p:txBody>
          <a:bodyPr/>
          <a:lstStyle/>
          <a:p>
            <a:pPr>
              <a:defRPr/>
            </a:pPr>
            <a:r>
              <a:rPr lang="en-US" sz="2800" dirty="0" smtClean="0"/>
              <a:t>Contact your legislators; ask them to support </a:t>
            </a:r>
            <a:r>
              <a:rPr lang="en-US" sz="2800" dirty="0" smtClean="0">
                <a:ea typeface="ＭＳ Ｐゴシック" pitchFamily="34" charset="-128"/>
              </a:rPr>
              <a:t>O’Donnell/</a:t>
            </a:r>
            <a:r>
              <a:rPr lang="en-US" altLang="en-US" sz="2800" dirty="0" smtClean="0">
                <a:ea typeface="ＭＳ Ｐゴシック" pitchFamily="34" charset="-128"/>
              </a:rPr>
              <a:t> </a:t>
            </a:r>
            <a:r>
              <a:rPr lang="en-US" altLang="en-US" sz="2800" dirty="0" err="1" smtClean="0">
                <a:ea typeface="ＭＳ Ｐゴシック" pitchFamily="34" charset="-128"/>
              </a:rPr>
              <a:t>Robach</a:t>
            </a:r>
            <a:r>
              <a:rPr lang="en-US" altLang="en-US" sz="2800" dirty="0" smtClean="0">
                <a:ea typeface="ＭＳ Ｐゴシック" pitchFamily="34" charset="-128"/>
              </a:rPr>
              <a:t> bill, </a:t>
            </a:r>
            <a:r>
              <a:rPr lang="en-US" sz="2800" u="sng" dirty="0" smtClean="0">
                <a:solidFill>
                  <a:schemeClr val="tx1">
                    <a:lumMod val="95000"/>
                    <a:lumOff val="5000"/>
                  </a:schemeClr>
                </a:solidFill>
              </a:rPr>
              <a:t>A.6059A/ S.5932; </a:t>
            </a:r>
          </a:p>
          <a:p>
            <a:pPr>
              <a:defRPr/>
            </a:pPr>
            <a:endParaRPr lang="en-US" altLang="en-US" sz="2800" dirty="0" smtClean="0">
              <a:ea typeface="ＭＳ Ｐゴシック" pitchFamily="34" charset="-128"/>
            </a:endParaRPr>
          </a:p>
          <a:p>
            <a:pPr>
              <a:defRPr/>
            </a:pPr>
            <a:r>
              <a:rPr lang="en-US" altLang="en-US" sz="2800" dirty="0" smtClean="0">
                <a:ea typeface="ＭＳ Ｐゴシック" pitchFamily="34" charset="-128"/>
              </a:rPr>
              <a:t>Sign anti-inBloom petition </a:t>
            </a:r>
            <a:r>
              <a:rPr lang="en-US" altLang="en-US" sz="2800" dirty="0" smtClean="0">
                <a:ea typeface="ＭＳ Ｐゴシック" pitchFamily="34" charset="-128"/>
                <a:hlinkClick r:id="rId3"/>
              </a:rPr>
              <a:t>http://petitions.moveon.org/sign/protect-new-york-state</a:t>
            </a:r>
            <a:r>
              <a:rPr lang="en-US" altLang="en-US" sz="2800" dirty="0" smtClean="0">
                <a:ea typeface="ＭＳ Ｐゴシック" pitchFamily="34" charset="-128"/>
              </a:rPr>
              <a:t> </a:t>
            </a:r>
          </a:p>
          <a:p>
            <a:pPr>
              <a:defRPr/>
            </a:pPr>
            <a:endParaRPr lang="en-US" altLang="en-US" sz="2800" dirty="0" smtClean="0">
              <a:ea typeface="ＭＳ Ｐゴシック" pitchFamily="34" charset="-128"/>
            </a:endParaRPr>
          </a:p>
          <a:p>
            <a:pPr>
              <a:defRPr/>
            </a:pPr>
            <a:r>
              <a:rPr lang="en-US" altLang="en-US" sz="2800" dirty="0" smtClean="0">
                <a:ea typeface="ＭＳ Ｐゴシック" pitchFamily="34" charset="-128"/>
              </a:rPr>
              <a:t>Sign up for updates at </a:t>
            </a:r>
            <a:r>
              <a:rPr lang="en-US" altLang="en-US" sz="2800" i="1" dirty="0" smtClean="0">
                <a:ea typeface="ＭＳ Ｐゴシック" pitchFamily="34" charset="-128"/>
                <a:hlinkClick r:id="rId4"/>
              </a:rPr>
              <a:t>www.classsizematters.org</a:t>
            </a:r>
            <a:endParaRPr lang="en-US" altLang="en-US" sz="2800" i="1" dirty="0" smtClean="0">
              <a:ea typeface="ＭＳ Ｐゴシック" pitchFamily="34" charset="-128"/>
            </a:endParaRPr>
          </a:p>
          <a:p>
            <a:pPr marL="0" indent="0">
              <a:buNone/>
              <a:defRPr/>
            </a:pPr>
            <a:endParaRPr lang="en-US" altLang="en-US" sz="2800" dirty="0">
              <a:ea typeface="ＭＳ Ｐゴシック" pitchFamily="34" charset="-128"/>
            </a:endParaRPr>
          </a:p>
          <a:p>
            <a:pPr>
              <a:defRPr/>
            </a:pP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solidFill>
            <a:schemeClr val="accent1"/>
          </a:solidFill>
        </p:spPr>
        <p:txBody>
          <a:bodyPr/>
          <a:lstStyle/>
          <a:p>
            <a:r>
              <a:rPr lang="en-US" altLang="en-US" smtClean="0">
                <a:ea typeface="ＭＳ Ｐゴシック" pitchFamily="34" charset="-128"/>
              </a:rPr>
              <a:t>Even if we defeat inBloom…</a:t>
            </a:r>
          </a:p>
        </p:txBody>
      </p:sp>
      <p:sp>
        <p:nvSpPr>
          <p:cNvPr id="19459" name="Content Placeholder 2"/>
          <p:cNvSpPr>
            <a:spLocks noGrp="1"/>
          </p:cNvSpPr>
          <p:nvPr>
            <p:ph idx="1"/>
          </p:nvPr>
        </p:nvSpPr>
        <p:spPr>
          <a:xfrm>
            <a:off x="457200" y="1447800"/>
            <a:ext cx="8229600" cy="4678363"/>
          </a:xfrm>
        </p:spPr>
        <p:txBody>
          <a:bodyPr/>
          <a:lstStyle/>
          <a:p>
            <a:r>
              <a:rPr lang="en-US" altLang="en-US" sz="2400" smtClean="0">
                <a:ea typeface="ＭＳ Ｐゴシック" pitchFamily="34" charset="-128"/>
              </a:rPr>
              <a:t>Parents need to know </a:t>
            </a:r>
            <a:r>
              <a:rPr lang="en-US" altLang="en-US" sz="2400" b="1" i="1" smtClean="0">
                <a:ea typeface="ＭＳ Ｐゴシック" pitchFamily="34" charset="-128"/>
              </a:rPr>
              <a:t>exactly</a:t>
            </a:r>
            <a:r>
              <a:rPr lang="en-US" altLang="en-US" sz="2400" smtClean="0">
                <a:ea typeface="ＭＳ Ｐゴシック" pitchFamily="34" charset="-128"/>
              </a:rPr>
              <a:t> what districts are </a:t>
            </a:r>
            <a:r>
              <a:rPr lang="en-US" altLang="en-US" sz="2400" b="1" i="1" smtClean="0">
                <a:ea typeface="ＭＳ Ｐゴシック" pitchFamily="34" charset="-128"/>
              </a:rPr>
              <a:t>already </a:t>
            </a:r>
            <a:r>
              <a:rPr lang="en-US" altLang="en-US" sz="2400" smtClean="0">
                <a:ea typeface="ＭＳ Ｐゴシック" pitchFamily="34" charset="-128"/>
              </a:rPr>
              <a:t>doing w/our children’s private data.</a:t>
            </a:r>
          </a:p>
          <a:p>
            <a:endParaRPr lang="en-US" altLang="en-US" sz="2400" smtClean="0">
              <a:ea typeface="ＭＳ Ｐゴシック" pitchFamily="34" charset="-128"/>
            </a:endParaRPr>
          </a:p>
          <a:p>
            <a:r>
              <a:rPr lang="en-US" altLang="en-US" sz="2400" smtClean="0">
                <a:ea typeface="ＭＳ Ｐゴシック" pitchFamily="34" charset="-128"/>
              </a:rPr>
              <a:t>Every parent should ask their principal &amp;/or Superintendent what personal data is being disclosed to which 3</a:t>
            </a:r>
            <a:r>
              <a:rPr lang="en-US" altLang="en-US" sz="2400" baseline="30000" smtClean="0">
                <a:ea typeface="ＭＳ Ｐゴシック" pitchFamily="34" charset="-128"/>
              </a:rPr>
              <a:t>rd</a:t>
            </a:r>
            <a:r>
              <a:rPr lang="en-US" altLang="en-US" sz="2400" smtClean="0">
                <a:ea typeface="ＭＳ Ｐゴシック" pitchFamily="34" charset="-128"/>
              </a:rPr>
              <a:t> parties &amp; under what conditions.</a:t>
            </a:r>
          </a:p>
          <a:p>
            <a:endParaRPr lang="en-US" altLang="en-US" sz="2400" smtClean="0">
              <a:ea typeface="ＭＳ Ｐゴシック" pitchFamily="34" charset="-128"/>
            </a:endParaRPr>
          </a:p>
          <a:p>
            <a:r>
              <a:rPr lang="en-US" altLang="en-US" sz="2400" smtClean="0">
                <a:ea typeface="ＭＳ Ｐゴシック" pitchFamily="34" charset="-128"/>
              </a:rPr>
              <a:t>With growth of online learning &amp; Common Core standards, student data is now incredibly valuable </a:t>
            </a:r>
          </a:p>
          <a:p>
            <a:endParaRPr lang="en-US" altLang="en-US" sz="2400" smtClean="0">
              <a:ea typeface="ＭＳ Ｐゴシック" pitchFamily="34" charset="-128"/>
            </a:endParaRPr>
          </a:p>
          <a:p>
            <a:r>
              <a:rPr lang="en-US" altLang="en-US" sz="2400" smtClean="0">
                <a:ea typeface="ＭＳ Ｐゴシック" pitchFamily="34" charset="-128"/>
              </a:rPr>
              <a:t>K12 education $500 billion potential market that vendors eager to get their hands 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35563"/>
          </a:xfrm>
        </p:spPr>
        <p:txBody>
          <a:bodyPr/>
          <a:lstStyle/>
          <a:p>
            <a:pPr>
              <a:defRPr/>
            </a:pPr>
            <a:r>
              <a:rPr lang="en-US" sz="1800" dirty="0" smtClean="0"/>
              <a:t>inBloom Inc. non-profit corporation funded with $100M from Gates Foundation &amp; Carnegie Corporation to collect, format and share personally identifiable student data with vendors.</a:t>
            </a:r>
          </a:p>
          <a:p>
            <a:pPr>
              <a:defRPr/>
            </a:pPr>
            <a:endParaRPr lang="en-US" sz="1800" dirty="0"/>
          </a:p>
          <a:p>
            <a:pPr>
              <a:defRPr/>
            </a:pPr>
            <a:r>
              <a:rPr lang="en-US" sz="1800" dirty="0" smtClean="0"/>
              <a:t>Data uploaded onto a cloud operated by Amazon.com, with operating system built by Wireless </a:t>
            </a:r>
            <a:r>
              <a:rPr lang="en-US" sz="1800" dirty="0"/>
              <a:t>Generation/Amplify, </a:t>
            </a:r>
            <a:r>
              <a:rPr lang="en-US" sz="1800" dirty="0" smtClean="0"/>
              <a:t>subsidiary </a:t>
            </a:r>
            <a:r>
              <a:rPr lang="en-US" sz="1800" dirty="0"/>
              <a:t>of Rupert Murdoch’s </a:t>
            </a:r>
            <a:r>
              <a:rPr lang="en-US" sz="1800" dirty="0" err="1" smtClean="0"/>
              <a:t>NewsCorp</a:t>
            </a:r>
            <a:r>
              <a:rPr lang="en-US" sz="1800" dirty="0" smtClean="0"/>
              <a:t>..</a:t>
            </a:r>
          </a:p>
          <a:p>
            <a:pPr>
              <a:defRPr/>
            </a:pPr>
            <a:endParaRPr lang="en-US" sz="1800" dirty="0"/>
          </a:p>
          <a:p>
            <a:pPr>
              <a:defRPr/>
            </a:pPr>
            <a:r>
              <a:rPr lang="en-US" sz="1800" dirty="0" smtClean="0"/>
              <a:t>NY RTTT districts told to sign up for “data dashboards” from 3 vendors, </a:t>
            </a:r>
            <a:r>
              <a:rPr lang="en-US" sz="1800" dirty="0" err="1" smtClean="0"/>
              <a:t>ConnectEDU</a:t>
            </a:r>
            <a:r>
              <a:rPr lang="en-US" sz="1800" dirty="0" smtClean="0"/>
              <a:t>, </a:t>
            </a:r>
            <a:r>
              <a:rPr lang="en-US" sz="1800" dirty="0" err="1"/>
              <a:t>eScholar</a:t>
            </a:r>
            <a:r>
              <a:rPr lang="en-US" sz="1800" dirty="0"/>
              <a:t> </a:t>
            </a:r>
            <a:r>
              <a:rPr lang="en-US" sz="1800" dirty="0" smtClean="0"/>
              <a:t>or </a:t>
            </a:r>
            <a:r>
              <a:rPr lang="en-US" sz="1800" dirty="0"/>
              <a:t>NCS </a:t>
            </a:r>
            <a:r>
              <a:rPr lang="en-US" sz="1800" dirty="0" smtClean="0"/>
              <a:t>Pearson/</a:t>
            </a:r>
            <a:r>
              <a:rPr lang="en-US" sz="1800" dirty="0" err="1" smtClean="0"/>
              <a:t>Schoolnet</a:t>
            </a:r>
            <a:r>
              <a:rPr lang="en-US" sz="1800" dirty="0" smtClean="0"/>
              <a:t>, populated with data from inBloom cloud.</a:t>
            </a:r>
          </a:p>
          <a:p>
            <a:pPr>
              <a:defRPr/>
            </a:pPr>
            <a:endParaRPr lang="en-US" sz="1800" dirty="0"/>
          </a:p>
          <a:p>
            <a:pPr>
              <a:defRPr/>
            </a:pPr>
            <a:r>
              <a:rPr lang="en-US" sz="1800" dirty="0" smtClean="0"/>
              <a:t>At least 40 districts returned RTTT funds but NYSED says their data will be uploaded anyway.</a:t>
            </a:r>
          </a:p>
          <a:p>
            <a:pPr>
              <a:defRPr/>
            </a:pPr>
            <a:endParaRPr lang="en-US" sz="1800" dirty="0" smtClean="0"/>
          </a:p>
          <a:p>
            <a:pPr>
              <a:defRPr/>
            </a:pPr>
            <a:r>
              <a:rPr lang="en-US" sz="1800" dirty="0" smtClean="0"/>
              <a:t>inBloom plans to commercialize this data, and w/ district consent, provide it to for-profit software vendors, </a:t>
            </a:r>
            <a:r>
              <a:rPr lang="en-US" sz="1800" dirty="0"/>
              <a:t>to help them develop </a:t>
            </a:r>
            <a:r>
              <a:rPr lang="en-US" sz="1800" dirty="0" smtClean="0"/>
              <a:t>their “learning </a:t>
            </a:r>
            <a:r>
              <a:rPr lang="en-US" sz="1800" dirty="0"/>
              <a:t>products.”  </a:t>
            </a:r>
            <a:endParaRPr lang="en-US" sz="1800" dirty="0" smtClean="0"/>
          </a:p>
          <a:p>
            <a:pPr>
              <a:defRPr/>
            </a:pPr>
            <a:endParaRPr lang="en-US" sz="1800" dirty="0"/>
          </a:p>
          <a:p>
            <a:pPr>
              <a:defRPr/>
            </a:pPr>
            <a:endParaRPr lang="en-US" sz="1800" dirty="0" smtClean="0"/>
          </a:p>
          <a:p>
            <a:pPr>
              <a:defRPr/>
            </a:pPr>
            <a:endParaRPr lang="en-US" sz="2200" dirty="0"/>
          </a:p>
          <a:p>
            <a:pPr marL="0" indent="0">
              <a:buFontTx/>
              <a:buNone/>
              <a:defRPr/>
            </a:pPr>
            <a:endParaRPr lang="en-US" sz="2400" dirty="0"/>
          </a:p>
        </p:txBody>
      </p:sp>
      <p:sp>
        <p:nvSpPr>
          <p:cNvPr id="4"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anchor="ctr"/>
          <a:lstStyle/>
          <a:p>
            <a:pPr algn="ctr" eaLnBrk="0" hangingPunct="0">
              <a:defRPr/>
            </a:pPr>
            <a:r>
              <a:rPr lang="en-US" sz="3600" kern="0" dirty="0">
                <a:solidFill>
                  <a:schemeClr val="tx2"/>
                </a:solidFill>
                <a:latin typeface="+mj-lt"/>
                <a:ea typeface="ＭＳ Ｐゴシック" charset="-128"/>
                <a:cs typeface="ＭＳ Ｐゴシック" charset="-128"/>
              </a:rPr>
              <a:t>What is </a:t>
            </a:r>
            <a:r>
              <a:rPr lang="en-US" sz="3600" kern="0" dirty="0" err="1">
                <a:solidFill>
                  <a:schemeClr val="tx2"/>
                </a:solidFill>
                <a:latin typeface="+mj-lt"/>
                <a:ea typeface="ＭＳ Ｐゴシック" charset="-128"/>
                <a:cs typeface="ＭＳ Ｐゴシック" charset="-128"/>
              </a:rPr>
              <a:t>inBloom</a:t>
            </a:r>
            <a:r>
              <a:rPr lang="en-US" sz="3600" kern="0" dirty="0">
                <a:solidFill>
                  <a:schemeClr val="tx2"/>
                </a:solidFill>
                <a:latin typeface="+mj-lt"/>
                <a:ea typeface="ＭＳ Ｐゴシック" charset="-128"/>
                <a:cs typeface="ＭＳ Ｐゴシック" charset="-128"/>
              </a:rPr>
              <a:t> Inc.?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274638"/>
            <a:ext cx="8001000" cy="563562"/>
          </a:xfrm>
          <a:solidFill>
            <a:schemeClr val="accent1"/>
          </a:solidFill>
        </p:spPr>
        <p:txBody>
          <a:bodyPr/>
          <a:lstStyle/>
          <a:p>
            <a:r>
              <a:rPr lang="en-US" altLang="en-US" smtClean="0">
                <a:ea typeface="ＭＳ Ｐゴシック" pitchFamily="34" charset="-128"/>
              </a:rPr>
              <a:t>inBloom Timeline</a:t>
            </a:r>
          </a:p>
        </p:txBody>
      </p:sp>
      <p:sp>
        <p:nvSpPr>
          <p:cNvPr id="3" name="Content Placeholder 2"/>
          <p:cNvSpPr>
            <a:spLocks noGrp="1"/>
          </p:cNvSpPr>
          <p:nvPr>
            <p:ph idx="1"/>
          </p:nvPr>
        </p:nvSpPr>
        <p:spPr>
          <a:xfrm>
            <a:off x="381000" y="914400"/>
            <a:ext cx="8610600" cy="5211763"/>
          </a:xfrm>
        </p:spPr>
        <p:txBody>
          <a:bodyPr/>
          <a:lstStyle/>
          <a:p>
            <a:pPr>
              <a:defRPr/>
            </a:pPr>
            <a:r>
              <a:rPr lang="en-US" sz="1600" b="1" dirty="0"/>
              <a:t>May 5, 2011:</a:t>
            </a:r>
            <a:r>
              <a:rPr lang="en-US" sz="1600" dirty="0"/>
              <a:t> </a:t>
            </a:r>
            <a:r>
              <a:rPr lang="en-US" sz="1600" dirty="0" smtClean="0">
                <a:hlinkClick r:id="rId3"/>
              </a:rPr>
              <a:t>NYSED sends letter </a:t>
            </a:r>
            <a:r>
              <a:rPr lang="en-US" sz="1600" dirty="0">
                <a:hlinkClick r:id="rId3"/>
              </a:rPr>
              <a:t>to the State </a:t>
            </a:r>
            <a:r>
              <a:rPr lang="en-US" sz="1600" dirty="0" smtClean="0">
                <a:hlinkClick r:id="rId3"/>
              </a:rPr>
              <a:t>Comptroller</a:t>
            </a:r>
            <a:r>
              <a:rPr lang="en-US" sz="1600" dirty="0" smtClean="0"/>
              <a:t>, </a:t>
            </a:r>
            <a:r>
              <a:rPr lang="en-US" sz="1600" dirty="0"/>
              <a:t>asking </a:t>
            </a:r>
            <a:r>
              <a:rPr lang="en-US" sz="1600" dirty="0" smtClean="0"/>
              <a:t>approval of a </a:t>
            </a:r>
            <a:r>
              <a:rPr lang="en-US" sz="1600" dirty="0"/>
              <a:t>$27 million no-bid contract with Wireless Generation, to build </a:t>
            </a:r>
            <a:r>
              <a:rPr lang="en-US" sz="1600" dirty="0" smtClean="0"/>
              <a:t>state’s longitudinal student data system</a:t>
            </a:r>
          </a:p>
          <a:p>
            <a:pPr>
              <a:defRPr/>
            </a:pPr>
            <a:endParaRPr lang="en-US" sz="1600" dirty="0" smtClean="0"/>
          </a:p>
          <a:p>
            <a:pPr>
              <a:defRPr/>
            </a:pPr>
            <a:r>
              <a:rPr lang="en-US" sz="1600" b="1" dirty="0" smtClean="0"/>
              <a:t>June </a:t>
            </a:r>
            <a:r>
              <a:rPr lang="en-US" sz="1600" b="1" dirty="0"/>
              <a:t>8, 2011:</a:t>
            </a:r>
            <a:r>
              <a:rPr lang="en-US" sz="1600" dirty="0"/>
              <a:t> </a:t>
            </a:r>
            <a:r>
              <a:rPr lang="en-US" sz="1600" dirty="0">
                <a:hlinkClick r:id="rId4"/>
              </a:rPr>
              <a:t>Daily News </a:t>
            </a:r>
            <a:r>
              <a:rPr lang="en-US" sz="1600" dirty="0" smtClean="0"/>
              <a:t>reports on proposed </a:t>
            </a:r>
            <a:r>
              <a:rPr lang="en-US" sz="1600" dirty="0"/>
              <a:t>contract.  Controversy ensues, primarily </a:t>
            </a:r>
            <a:r>
              <a:rPr lang="en-US" sz="1600" dirty="0" smtClean="0"/>
              <a:t>because Wireless bought by Murdoch 6 months before, </a:t>
            </a:r>
            <a:r>
              <a:rPr lang="en-US" sz="1600" dirty="0"/>
              <a:t>just days after Joel Klein announced </a:t>
            </a:r>
            <a:r>
              <a:rPr lang="en-US" sz="1600" dirty="0" smtClean="0"/>
              <a:t>resignation from </a:t>
            </a:r>
            <a:r>
              <a:rPr lang="en-US" sz="1600" dirty="0"/>
              <a:t>DOE to work at </a:t>
            </a:r>
            <a:r>
              <a:rPr lang="en-US" sz="1600" dirty="0" smtClean="0"/>
              <a:t>News Corp.</a:t>
            </a:r>
          </a:p>
          <a:p>
            <a:pPr>
              <a:defRPr/>
            </a:pPr>
            <a:endParaRPr lang="en-US" sz="1600" dirty="0"/>
          </a:p>
          <a:p>
            <a:pPr>
              <a:defRPr/>
            </a:pPr>
            <a:r>
              <a:rPr lang="en-US" sz="1600" b="1" dirty="0"/>
              <a:t>July 2011:</a:t>
            </a:r>
            <a:r>
              <a:rPr lang="en-US" sz="1600" dirty="0"/>
              <a:t> </a:t>
            </a:r>
            <a:r>
              <a:rPr lang="en-US" sz="1600" dirty="0" smtClean="0"/>
              <a:t>News Corp engulfed </a:t>
            </a:r>
            <a:r>
              <a:rPr lang="en-US" sz="1600" dirty="0"/>
              <a:t>in a </a:t>
            </a:r>
            <a:r>
              <a:rPr lang="en-US" sz="1600" dirty="0">
                <a:hlinkClick r:id="rId5"/>
              </a:rPr>
              <a:t>huge scandal</a:t>
            </a:r>
            <a:r>
              <a:rPr lang="en-US" sz="1600" dirty="0"/>
              <a:t>, including </a:t>
            </a:r>
            <a:r>
              <a:rPr lang="en-US" sz="1600" dirty="0" smtClean="0"/>
              <a:t>phone hacking in UK. CSM, NYSUT and others urge State </a:t>
            </a:r>
            <a:r>
              <a:rPr lang="en-US" sz="1600" dirty="0"/>
              <a:t>Comptroller </a:t>
            </a:r>
            <a:r>
              <a:rPr lang="en-US" sz="1600" dirty="0" smtClean="0"/>
              <a:t>to reject contract based on privacy concerns.</a:t>
            </a:r>
            <a:endParaRPr lang="en-US" sz="1600" dirty="0"/>
          </a:p>
          <a:p>
            <a:pPr marL="0" indent="0">
              <a:buFontTx/>
              <a:buNone/>
              <a:defRPr/>
            </a:pPr>
            <a:endParaRPr lang="en-US" sz="1600" dirty="0"/>
          </a:p>
          <a:p>
            <a:pPr>
              <a:defRPr/>
            </a:pPr>
            <a:r>
              <a:rPr lang="en-US" sz="1600" b="1" dirty="0"/>
              <a:t>Aug 25, 2011:</a:t>
            </a:r>
            <a:r>
              <a:rPr lang="en-US" sz="1600" dirty="0"/>
              <a:t> NY State Comptroller Thomas </a:t>
            </a:r>
            <a:r>
              <a:rPr lang="en-US" sz="1600" dirty="0" err="1"/>
              <a:t>DiNapoli</a:t>
            </a:r>
            <a:r>
              <a:rPr lang="en-US" sz="1600" dirty="0"/>
              <a:t> </a:t>
            </a:r>
            <a:r>
              <a:rPr lang="en-US" sz="1600" dirty="0" smtClean="0"/>
              <a:t>rejects contract: </a:t>
            </a:r>
            <a:r>
              <a:rPr lang="en-US" sz="1600" dirty="0"/>
              <a:t>“</a:t>
            </a:r>
            <a:r>
              <a:rPr lang="en-US" sz="1600" b="1" i="1" dirty="0"/>
              <a:t>in light of the significant ongoing investigations and continuing revelations with respect to News Corporation, we are returning the contract with Wireless Generation unapproved</a:t>
            </a:r>
            <a:r>
              <a:rPr lang="en-US" sz="1600" i="1" dirty="0" smtClean="0"/>
              <a:t>.”</a:t>
            </a:r>
          </a:p>
          <a:p>
            <a:pPr>
              <a:defRPr/>
            </a:pPr>
            <a:endParaRPr lang="en-US" sz="1600" dirty="0"/>
          </a:p>
          <a:p>
            <a:pPr>
              <a:defRPr/>
            </a:pPr>
            <a:r>
              <a:rPr lang="en-US" sz="1600" b="1" dirty="0"/>
              <a:t>December </a:t>
            </a:r>
            <a:r>
              <a:rPr lang="en-US" sz="1600" b="1" dirty="0" smtClean="0"/>
              <a:t>13, 2011</a:t>
            </a:r>
            <a:r>
              <a:rPr lang="en-US" sz="1600" b="1" dirty="0"/>
              <a:t>:</a:t>
            </a:r>
            <a:r>
              <a:rPr lang="en-US" sz="1600" dirty="0"/>
              <a:t> the NY Board of Regents approves NYSED’s plan to share student </a:t>
            </a:r>
            <a:r>
              <a:rPr lang="en-US" sz="1600" dirty="0" smtClean="0"/>
              <a:t>data </a:t>
            </a:r>
            <a:r>
              <a:rPr lang="en-US" sz="1600" dirty="0"/>
              <a:t>with </a:t>
            </a:r>
            <a:r>
              <a:rPr lang="en-US" sz="1600" dirty="0" smtClean="0"/>
              <a:t>Shared </a:t>
            </a:r>
            <a:r>
              <a:rPr lang="en-US" sz="1600" dirty="0"/>
              <a:t>Learning Collaborative </a:t>
            </a:r>
            <a:r>
              <a:rPr lang="en-US" sz="1600" dirty="0" smtClean="0"/>
              <a:t>LLC, with an operating system built by Wireless for $44 million.  Contract bypasses State &amp; City Comptroller because no funds initially change hands.</a:t>
            </a:r>
          </a:p>
          <a:p>
            <a:pP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90600" y="274638"/>
            <a:ext cx="7696200" cy="868362"/>
          </a:xfrm>
          <a:solidFill>
            <a:schemeClr val="accent1"/>
          </a:solidFill>
        </p:spPr>
        <p:txBody>
          <a:bodyPr/>
          <a:lstStyle/>
          <a:p>
            <a:r>
              <a:rPr lang="en-US" altLang="en-US" smtClean="0">
                <a:ea typeface="ＭＳ Ｐゴシック" pitchFamily="34" charset="-128"/>
              </a:rPr>
              <a:t>Timeline (part II)</a:t>
            </a:r>
          </a:p>
        </p:txBody>
      </p:sp>
      <p:sp>
        <p:nvSpPr>
          <p:cNvPr id="5123" name="Content Placeholder 2"/>
          <p:cNvSpPr>
            <a:spLocks noGrp="1"/>
          </p:cNvSpPr>
          <p:nvPr>
            <p:ph idx="1"/>
          </p:nvPr>
        </p:nvSpPr>
        <p:spPr>
          <a:xfrm>
            <a:off x="457200" y="1219200"/>
            <a:ext cx="8229600" cy="4906963"/>
          </a:xfrm>
        </p:spPr>
        <p:txBody>
          <a:bodyPr/>
          <a:lstStyle/>
          <a:p>
            <a:r>
              <a:rPr lang="en-US" altLang="en-US" sz="2000" smtClean="0">
                <a:ea typeface="ＭＳ Ｐゴシック" pitchFamily="34" charset="-128"/>
              </a:rPr>
              <a:t>October 10, 2012: Class Size Matters, NYC parents and attorney Norman Siegel write SED, urging them to hold hearings and give parents the right to consent before children’s personal data is shared with inBloom.</a:t>
            </a:r>
          </a:p>
          <a:p>
            <a:endParaRPr lang="en-US" altLang="en-US" sz="2000" smtClean="0">
              <a:ea typeface="ＭＳ Ｐゴシック" pitchFamily="34" charset="-128"/>
            </a:endParaRPr>
          </a:p>
          <a:p>
            <a:r>
              <a:rPr lang="en-US" altLang="en-US" sz="2000" smtClean="0">
                <a:ea typeface="ＭＳ Ｐゴシック" pitchFamily="34" charset="-128"/>
              </a:rPr>
              <a:t>October 24, 2012: SED says no need for hearings since plans are “public knowledge” – yet few if any elected officials, parents, superintendents or school board members know anything about this.</a:t>
            </a:r>
          </a:p>
          <a:p>
            <a:endParaRPr lang="en-US" altLang="en-US" sz="2000" smtClean="0">
              <a:ea typeface="ＭＳ Ｐゴシック" pitchFamily="34" charset="-128"/>
            </a:endParaRPr>
          </a:p>
          <a:p>
            <a:r>
              <a:rPr lang="en-US" altLang="en-US" sz="2000" smtClean="0">
                <a:ea typeface="ＭＳ Ｐゴシック" pitchFamily="34" charset="-128"/>
              </a:rPr>
              <a:t>February 6, 2013: the Shared Learning Collaborative becomes inBloom Inc.</a:t>
            </a:r>
          </a:p>
          <a:p>
            <a:endParaRPr lang="en-US" altLang="en-US" sz="2000" smtClean="0">
              <a:ea typeface="ＭＳ Ｐゴシック" pitchFamily="34" charset="-128"/>
            </a:endParaRPr>
          </a:p>
          <a:p>
            <a:r>
              <a:rPr lang="en-US" altLang="en-US" sz="2000" smtClean="0">
                <a:ea typeface="ＭＳ Ｐゴシック" pitchFamily="34" charset="-128"/>
              </a:rPr>
              <a:t>March 3, 2013: Stephanie Simon of Reuters writes the first national story  about inBloom.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274638"/>
            <a:ext cx="8001000" cy="944562"/>
          </a:xfrm>
          <a:solidFill>
            <a:schemeClr val="accent1"/>
          </a:solidFill>
        </p:spPr>
        <p:txBody>
          <a:bodyPr/>
          <a:lstStyle/>
          <a:p>
            <a:r>
              <a:rPr lang="en-US" altLang="en-US" sz="2800" smtClean="0">
                <a:ea typeface="ＭＳ Ｐゴシック" pitchFamily="34" charset="-128"/>
              </a:rPr>
              <a:t>Parents erupt in rage throughout nation &amp; </a:t>
            </a:r>
            <a:br>
              <a:rPr lang="en-US" altLang="en-US" sz="2800" smtClean="0">
                <a:ea typeface="ＭＳ Ｐゴシック" pitchFamily="34" charset="-128"/>
              </a:rPr>
            </a:br>
            <a:r>
              <a:rPr lang="en-US" altLang="en-US" sz="2800" smtClean="0">
                <a:ea typeface="ＭＳ Ｐゴシック" pitchFamily="34" charset="-128"/>
              </a:rPr>
              <a:t>8 of 9 inBloom states pull out or put plans on hold </a:t>
            </a:r>
          </a:p>
        </p:txBody>
      </p:sp>
      <p:sp>
        <p:nvSpPr>
          <p:cNvPr id="6147" name="Content Placeholder 2"/>
          <p:cNvSpPr>
            <a:spLocks noGrp="1"/>
          </p:cNvSpPr>
          <p:nvPr>
            <p:ph idx="1"/>
          </p:nvPr>
        </p:nvSpPr>
        <p:spPr>
          <a:xfrm>
            <a:off x="457200" y="1295400"/>
            <a:ext cx="8229600" cy="4572000"/>
          </a:xfrm>
        </p:spPr>
        <p:txBody>
          <a:bodyPr/>
          <a:lstStyle/>
          <a:p>
            <a:r>
              <a:rPr lang="en-US" altLang="en-US" sz="1600" dirty="0" smtClean="0">
                <a:ea typeface="ＭＳ Ｐゴシック" pitchFamily="34" charset="-128"/>
              </a:rPr>
              <a:t>April 19, 2013: Louisiana Superintendent John White pulls data out of </a:t>
            </a:r>
            <a:r>
              <a:rPr lang="en-US" altLang="en-US" sz="1600" dirty="0" err="1" smtClean="0">
                <a:ea typeface="ＭＳ Ｐゴシック" pitchFamily="34" charset="-128"/>
              </a:rPr>
              <a:t>inBloom</a:t>
            </a:r>
            <a:r>
              <a:rPr lang="en-US" altLang="en-US" sz="1600" dirty="0" smtClean="0">
                <a:ea typeface="ＭＳ Ｐゴシック" pitchFamily="34" charset="-128"/>
              </a:rPr>
              <a:t> after protests.</a:t>
            </a:r>
          </a:p>
          <a:p>
            <a:endParaRPr lang="en-US" altLang="en-US" sz="1600" dirty="0" smtClean="0">
              <a:ea typeface="ＭＳ Ｐゴシック" pitchFamily="34" charset="-128"/>
            </a:endParaRPr>
          </a:p>
          <a:p>
            <a:r>
              <a:rPr lang="en-US" altLang="en-US" sz="1600" dirty="0" smtClean="0">
                <a:ea typeface="ＭＳ Ｐゴシック" pitchFamily="34" charset="-128"/>
              </a:rPr>
              <a:t>May 4, 2013: Georgia Superintendent assures parents that he will not disclose any student data to </a:t>
            </a:r>
            <a:r>
              <a:rPr lang="en-US" altLang="en-US" sz="1600" dirty="0" err="1" smtClean="0">
                <a:ea typeface="ＭＳ Ｐゴシック" pitchFamily="34" charset="-128"/>
              </a:rPr>
              <a:t>inBloom</a:t>
            </a:r>
            <a:r>
              <a:rPr lang="en-US" altLang="en-US" sz="1600" dirty="0" smtClean="0">
                <a:ea typeface="ＭＳ Ｐゴシック" pitchFamily="34" charset="-128"/>
              </a:rPr>
              <a:t>.</a:t>
            </a:r>
          </a:p>
          <a:p>
            <a:endParaRPr lang="en-US" altLang="en-US" sz="1600" dirty="0" smtClean="0">
              <a:ea typeface="ＭＳ Ｐゴシック" pitchFamily="34" charset="-128"/>
            </a:endParaRPr>
          </a:p>
          <a:p>
            <a:r>
              <a:rPr lang="en-US" altLang="en-US" sz="1600" dirty="0" smtClean="0">
                <a:ea typeface="ＭＳ Ｐゴシック" pitchFamily="34" charset="-128"/>
              </a:rPr>
              <a:t>May 29, 2013: Reuters confirms Delaware, Georgia and Kentucky have no plans to share data with </a:t>
            </a:r>
            <a:r>
              <a:rPr lang="en-US" altLang="en-US" sz="1600" dirty="0" err="1" smtClean="0">
                <a:ea typeface="ＭＳ Ｐゴシック" pitchFamily="34" charset="-128"/>
              </a:rPr>
              <a:t>inBloom</a:t>
            </a:r>
            <a:r>
              <a:rPr lang="en-US" altLang="en-US" sz="1600" dirty="0" smtClean="0">
                <a:ea typeface="ＭＳ Ｐゴシック" pitchFamily="34" charset="-128"/>
              </a:rPr>
              <a:t>.</a:t>
            </a:r>
          </a:p>
          <a:p>
            <a:endParaRPr lang="en-US" altLang="en-US" sz="1600" dirty="0" smtClean="0">
              <a:ea typeface="ＭＳ Ｐゴシック" pitchFamily="34" charset="-128"/>
            </a:endParaRPr>
          </a:p>
          <a:p>
            <a:r>
              <a:rPr lang="en-US" altLang="en-US" sz="1600" dirty="0" smtClean="0">
                <a:ea typeface="ＭＳ Ｐゴシック" pitchFamily="34" charset="-128"/>
              </a:rPr>
              <a:t>August 1, 2013: The only NC “pilot” district, Guilford Co., pulls out of </a:t>
            </a:r>
            <a:r>
              <a:rPr lang="en-US" altLang="en-US" sz="1600" dirty="0" err="1" smtClean="0">
                <a:ea typeface="ＭＳ Ｐゴシック" pitchFamily="34" charset="-128"/>
              </a:rPr>
              <a:t>inBloom</a:t>
            </a:r>
            <a:r>
              <a:rPr lang="en-US" altLang="en-US" sz="1600" dirty="0" smtClean="0">
                <a:ea typeface="ＭＳ Ｐゴシック" pitchFamily="34" charset="-128"/>
              </a:rPr>
              <a:t>.</a:t>
            </a:r>
          </a:p>
          <a:p>
            <a:endParaRPr lang="en-US" altLang="en-US" sz="1600" dirty="0" smtClean="0">
              <a:ea typeface="ＭＳ Ｐゴシック" pitchFamily="34" charset="-128"/>
            </a:endParaRPr>
          </a:p>
          <a:p>
            <a:r>
              <a:rPr lang="en-US" altLang="en-US" sz="1600" dirty="0" smtClean="0">
                <a:ea typeface="ＭＳ Ｐゴシック" pitchFamily="34" charset="-128"/>
              </a:rPr>
              <a:t>Nov. 7, 2013: After anti-</a:t>
            </a:r>
            <a:r>
              <a:rPr lang="en-US" altLang="en-US" sz="1600" dirty="0" err="1" smtClean="0">
                <a:ea typeface="ＭＳ Ｐゴシック" pitchFamily="34" charset="-128"/>
              </a:rPr>
              <a:t>inBloom</a:t>
            </a:r>
            <a:r>
              <a:rPr lang="en-US" altLang="en-US" sz="1600" dirty="0" smtClean="0">
                <a:ea typeface="ＭＳ Ｐゴシック" pitchFamily="34" charset="-128"/>
              </a:rPr>
              <a:t> slate of candidates sweeps election, Jeff Co. school board votes to withdraw &amp; Colorado severs all ties to </a:t>
            </a:r>
            <a:r>
              <a:rPr lang="en-US" altLang="en-US" sz="1600" dirty="0" err="1" smtClean="0">
                <a:ea typeface="ＭＳ Ｐゴシック" pitchFamily="34" charset="-128"/>
              </a:rPr>
              <a:t>inBloom</a:t>
            </a:r>
            <a:r>
              <a:rPr lang="en-US" altLang="en-US" sz="1600" dirty="0" smtClean="0">
                <a:ea typeface="ＭＳ Ｐゴシック" pitchFamily="34" charset="-128"/>
              </a:rPr>
              <a:t>. </a:t>
            </a:r>
          </a:p>
          <a:p>
            <a:endParaRPr lang="en-US" altLang="en-US" sz="1600" dirty="0" smtClean="0">
              <a:ea typeface="ＭＳ Ｐゴシック" pitchFamily="34" charset="-128"/>
            </a:endParaRPr>
          </a:p>
          <a:p>
            <a:r>
              <a:rPr lang="en-US" altLang="en-US" sz="1600" dirty="0" smtClean="0">
                <a:ea typeface="ＭＳ Ｐゴシック" pitchFamily="34" charset="-128"/>
              </a:rPr>
              <a:t>Nov. 26, 2013:  Illinois says will keep data system separate from </a:t>
            </a:r>
            <a:r>
              <a:rPr lang="en-US" altLang="en-US" sz="1600" dirty="0" err="1" smtClean="0">
                <a:ea typeface="ＭＳ Ｐゴシック" pitchFamily="34" charset="-128"/>
              </a:rPr>
              <a:t>inBloom</a:t>
            </a:r>
            <a:r>
              <a:rPr lang="en-US" altLang="en-US" sz="1600" dirty="0" smtClean="0">
                <a:ea typeface="ＭＳ Ｐゴシック" pitchFamily="34" charset="-128"/>
              </a:rPr>
              <a:t> &amp; allow districts to opt out; Chicago immediately pulls out.</a:t>
            </a:r>
          </a:p>
          <a:p>
            <a:endParaRPr lang="en-US" altLang="en-US" sz="1600" dirty="0">
              <a:ea typeface="ＭＳ Ｐゴシック" pitchFamily="34" charset="-128"/>
            </a:endParaRPr>
          </a:p>
          <a:p>
            <a:r>
              <a:rPr lang="en-US" altLang="en-US" sz="1600" dirty="0" smtClean="0">
                <a:ea typeface="ＭＳ Ｐゴシック" pitchFamily="34" charset="-128"/>
              </a:rPr>
              <a:t>Feb. 10, 2014: NYS Commissioner John King announces an indefinite delay on the launch of data dashboards related to </a:t>
            </a:r>
            <a:r>
              <a:rPr lang="en-US" altLang="en-US" sz="1600" dirty="0" err="1" smtClean="0">
                <a:ea typeface="ＭＳ Ｐゴシック" pitchFamily="34" charset="-128"/>
              </a:rPr>
              <a:t>inBloom</a:t>
            </a:r>
            <a:r>
              <a:rPr lang="en-US" altLang="en-US" sz="1600" dirty="0" smtClean="0">
                <a:ea typeface="ＭＳ Ｐゴシック" pitchFamily="34" charset="-128"/>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228600"/>
            <a:ext cx="7848600" cy="1143000"/>
          </a:xfrm>
          <a:solidFill>
            <a:srgbClr val="BBE0E3"/>
          </a:solidFill>
          <a:ln>
            <a:solidFill>
              <a:srgbClr val="000090"/>
            </a:solidFill>
            <a:miter lim="800000"/>
            <a:headEnd/>
            <a:tailEnd/>
          </a:ln>
        </p:spPr>
        <p:txBody>
          <a:bodyPr/>
          <a:lstStyle/>
          <a:p>
            <a:r>
              <a:rPr lang="en-US" altLang="en-US" sz="3600" smtClean="0">
                <a:ea typeface="ＭＳ Ｐゴシック" pitchFamily="34" charset="-128"/>
              </a:rPr>
              <a:t>What information is being shared?</a:t>
            </a:r>
          </a:p>
        </p:txBody>
      </p:sp>
      <p:sp>
        <p:nvSpPr>
          <p:cNvPr id="3" name="Content Placeholder 2"/>
          <p:cNvSpPr>
            <a:spLocks noGrp="1"/>
          </p:cNvSpPr>
          <p:nvPr>
            <p:ph idx="1"/>
          </p:nvPr>
        </p:nvSpPr>
        <p:spPr>
          <a:xfrm>
            <a:off x="381000" y="1600200"/>
            <a:ext cx="8229600" cy="4267200"/>
          </a:xfrm>
        </p:spPr>
        <p:txBody>
          <a:bodyPr/>
          <a:lstStyle/>
          <a:p>
            <a:pPr>
              <a:defRPr/>
            </a:pPr>
            <a:r>
              <a:rPr lang="en-US" sz="2000" dirty="0" smtClean="0"/>
              <a:t>Data NYSED will disclose to inBloom and dashboard vendors include student names, addresses, phone nos., emails, grades, test scores &amp; proficiency levels, ethnicity, economic, racial and disability status, health (504) conditions, attendance and suspension records. </a:t>
            </a:r>
          </a:p>
          <a:p>
            <a:pPr>
              <a:defRPr/>
            </a:pPr>
            <a:endParaRPr lang="en-US" sz="2000" dirty="0"/>
          </a:p>
          <a:p>
            <a:pPr>
              <a:defRPr/>
            </a:pPr>
            <a:r>
              <a:rPr lang="en-US" sz="2000" dirty="0" smtClean="0"/>
              <a:t>Info will include each student’s’ records from day s/he enrolls in school till graduation, including up to 12 </a:t>
            </a:r>
            <a:r>
              <a:rPr lang="en-US" sz="2000" dirty="0" err="1" smtClean="0"/>
              <a:t>yrs</a:t>
            </a:r>
            <a:r>
              <a:rPr lang="en-US" sz="2000" dirty="0" smtClean="0"/>
              <a:t> of data for HS students. </a:t>
            </a:r>
          </a:p>
          <a:p>
            <a:pPr>
              <a:defRPr/>
            </a:pPr>
            <a:endParaRPr lang="en-US" sz="2000" dirty="0"/>
          </a:p>
          <a:p>
            <a:pPr>
              <a:defRPr/>
            </a:pPr>
            <a:r>
              <a:rPr lang="en-US" sz="2000" dirty="0" smtClean="0"/>
              <a:t>NYSED urging schools &amp; districts to share even more detailed information, including detailed health &amp; pregnancy information, family structure and immigration records. </a:t>
            </a:r>
          </a:p>
          <a:p>
            <a:pPr marL="0" indent="0">
              <a:buFontTx/>
              <a:buNone/>
              <a:defRPr/>
            </a:pPr>
            <a:endParaRPr lang="en-US" sz="2000" dirty="0" smtClean="0"/>
          </a:p>
          <a:p>
            <a:pPr>
              <a:defRPr/>
            </a:pPr>
            <a:r>
              <a:rPr lang="en-US" sz="2000" dirty="0" smtClean="0"/>
              <a:t>After graduation, all data to be transferred to State Archives for minimum of 8 years, with unclear restriction on access.</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228600"/>
            <a:ext cx="8229600" cy="1143000"/>
          </a:xfrm>
          <a:solidFill>
            <a:srgbClr val="BBE0E3"/>
          </a:solidFill>
          <a:ln>
            <a:solidFill>
              <a:srgbClr val="000090"/>
            </a:solidFill>
            <a:miter lim="800000"/>
            <a:headEnd/>
            <a:tailEnd/>
          </a:ln>
        </p:spPr>
        <p:txBody>
          <a:bodyPr/>
          <a:lstStyle/>
          <a:p>
            <a:r>
              <a:rPr lang="en-US" altLang="en-US" sz="3000" smtClean="0">
                <a:ea typeface="ＭＳ Ｐゴシック" pitchFamily="34" charset="-128"/>
              </a:rPr>
              <a:t>What is inBloom’s goal? </a:t>
            </a:r>
          </a:p>
        </p:txBody>
      </p:sp>
      <p:sp>
        <p:nvSpPr>
          <p:cNvPr id="8195" name="Content Placeholder 2"/>
          <p:cNvSpPr>
            <a:spLocks noGrp="1"/>
          </p:cNvSpPr>
          <p:nvPr>
            <p:ph idx="1"/>
          </p:nvPr>
        </p:nvSpPr>
        <p:spPr>
          <a:xfrm>
            <a:off x="457200" y="1447800"/>
            <a:ext cx="8229600" cy="4724400"/>
          </a:xfrm>
        </p:spPr>
        <p:txBody>
          <a:bodyPr/>
          <a:lstStyle/>
          <a:p>
            <a:r>
              <a:rPr lang="en-US" altLang="en-US" sz="2000" smtClean="0">
                <a:ea typeface="ＭＳ Ｐゴシック" pitchFamily="34" charset="-128"/>
              </a:rPr>
              <a:t>InBloom claims that this project will lead to greater efficiency, data analysis and integration, and create a vibrant market in “personalized” learning tools – by allowing vendors to data-mine student information &amp; create “interoperable” software programs.</a:t>
            </a:r>
          </a:p>
          <a:p>
            <a:endParaRPr lang="en-US" altLang="en-US" sz="2000" smtClean="0">
              <a:ea typeface="ＭＳ Ｐゴシック" pitchFamily="34" charset="-128"/>
            </a:endParaRPr>
          </a:p>
          <a:p>
            <a:r>
              <a:rPr lang="en-US" altLang="en-US" sz="2000" smtClean="0">
                <a:ea typeface="ＭＳ Ｐゴシック" pitchFamily="34" charset="-128"/>
              </a:rPr>
              <a:t>Ken Wagner of NYSED says that service providers, tools and standards will converge in "</a:t>
            </a:r>
            <a:r>
              <a:rPr lang="en-US" altLang="en-US" sz="2000" i="1" smtClean="0">
                <a:ea typeface="ＭＳ Ｐゴシック" pitchFamily="34" charset="-128"/>
              </a:rPr>
              <a:t>a magic mix that hasn't come together before</a:t>
            </a:r>
            <a:r>
              <a:rPr lang="en-US" altLang="en-US" sz="2000" smtClean="0">
                <a:ea typeface="ＭＳ Ｐゴシック" pitchFamily="34" charset="-128"/>
              </a:rPr>
              <a:t>." </a:t>
            </a:r>
          </a:p>
          <a:p>
            <a:endParaRPr lang="en-US" altLang="en-US" sz="2000" smtClean="0">
              <a:ea typeface="ＭＳ Ｐゴシック" pitchFamily="34" charset="-128"/>
            </a:endParaRPr>
          </a:p>
          <a:p>
            <a:r>
              <a:rPr lang="en-US" altLang="en-US" sz="2000" smtClean="0">
                <a:ea typeface="ＭＳ Ｐゴシック" pitchFamily="34" charset="-128"/>
              </a:rPr>
              <a:t>In NYC, the Department of Education spent $80M on ARIS data system, with data dashboards also built by Wireless Generation. Many of same claims were made, yet ARIS is rarely used and considered by many a boondoggle.</a:t>
            </a:r>
          </a:p>
          <a:p>
            <a:endParaRPr lang="en-US" altLang="en-US" sz="2000" smtClean="0">
              <a:ea typeface="ＭＳ Ｐゴシック" pitchFamily="34" charset="-128"/>
            </a:endParaRPr>
          </a:p>
          <a:p>
            <a:endParaRPr lang="en-US" altLang="en-US" sz="2000" smtClean="0">
              <a:ea typeface="ＭＳ Ｐゴシック" pitchFamily="34" charset="-128"/>
            </a:endParaRPr>
          </a:p>
          <a:p>
            <a:endParaRPr lang="en-US" altLang="en-US" sz="2000" smtClean="0">
              <a:ea typeface="ＭＳ Ｐゴシック" pitchFamily="34" charset="-128"/>
            </a:endParaRPr>
          </a:p>
          <a:p>
            <a:endParaRPr lang="en-US" altLang="en-US" sz="2200"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868362"/>
          </a:xfrm>
          <a:solidFill>
            <a:schemeClr val="accent1"/>
          </a:solidFill>
        </p:spPr>
        <p:txBody>
          <a:bodyPr/>
          <a:lstStyle/>
          <a:p>
            <a:r>
              <a:rPr lang="en-US" altLang="en-US" sz="2800" smtClean="0">
                <a:ea typeface="ＭＳ Ｐゴシック" pitchFamily="34" charset="-128"/>
              </a:rPr>
              <a:t/>
            </a:r>
            <a:br>
              <a:rPr lang="en-US" altLang="en-US" sz="2800" smtClean="0">
                <a:ea typeface="ＭＳ Ｐゴシック" pitchFamily="34" charset="-128"/>
              </a:rPr>
            </a:br>
            <a:r>
              <a:rPr lang="en-US" altLang="en-US" sz="2800" smtClean="0">
                <a:ea typeface="ＭＳ Ｐゴシック" pitchFamily="34" charset="-128"/>
              </a:rPr>
              <a:t/>
            </a:r>
            <a:br>
              <a:rPr lang="en-US" altLang="en-US" sz="2800" smtClean="0">
                <a:ea typeface="ＭＳ Ｐゴシック" pitchFamily="34" charset="-128"/>
              </a:rPr>
            </a:br>
            <a:r>
              <a:rPr lang="en-US" altLang="en-US" sz="2800" smtClean="0">
                <a:ea typeface="ＭＳ Ｐゴシック" pitchFamily="34" charset="-128"/>
              </a:rPr>
              <a:t/>
            </a:r>
            <a:br>
              <a:rPr lang="en-US" altLang="en-US" sz="2800" smtClean="0">
                <a:ea typeface="ＭＳ Ｐゴシック" pitchFamily="34" charset="-128"/>
              </a:rPr>
            </a:br>
            <a:r>
              <a:rPr lang="en-US" altLang="en-US" sz="2800" smtClean="0">
                <a:ea typeface="ＭＳ Ｐゴシック" pitchFamily="34" charset="-128"/>
              </a:rPr>
              <a:t>Dashboards will also include “warning flags” and “behavioral incidents”</a:t>
            </a:r>
            <a:br>
              <a:rPr lang="en-US" altLang="en-US" sz="2800" smtClean="0">
                <a:ea typeface="ＭＳ Ｐゴシック" pitchFamily="34" charset="-128"/>
              </a:rPr>
            </a:br>
            <a:r>
              <a:rPr lang="en-US" altLang="en-US" sz="2800" smtClean="0">
                <a:ea typeface="ＭＳ Ｐゴシック" pitchFamily="34" charset="-128"/>
              </a:rPr>
              <a:t/>
            </a:r>
            <a:br>
              <a:rPr lang="en-US" altLang="en-US" sz="2800" smtClean="0">
                <a:ea typeface="ＭＳ Ｐゴシック" pitchFamily="34" charset="-128"/>
              </a:rPr>
            </a:br>
            <a:r>
              <a:rPr lang="en-US" altLang="en-US" sz="2800" smtClean="0">
                <a:ea typeface="ＭＳ Ｐゴシック" pitchFamily="34" charset="-128"/>
              </a:rPr>
              <a:t>Sample dashboard from inBloom video</a:t>
            </a:r>
            <a:r>
              <a:rPr lang="en-US" altLang="en-US" smtClean="0">
                <a:ea typeface="ＭＳ Ｐゴシック" pitchFamily="34" charset="-128"/>
              </a:rPr>
              <a:t/>
            </a:r>
            <a:br>
              <a:rPr lang="en-US" altLang="en-US" smtClean="0">
                <a:ea typeface="ＭＳ Ｐゴシック" pitchFamily="34" charset="-128"/>
              </a:rPr>
            </a:br>
            <a:endParaRPr lang="en-US" altLang="en-US" smtClean="0">
              <a:ea typeface="ＭＳ Ｐゴシック" pitchFamily="34" charset="-128"/>
            </a:endParaRPr>
          </a:p>
        </p:txBody>
      </p:sp>
      <p:pic>
        <p:nvPicPr>
          <p:cNvPr id="9219" name="Picture 2" descr="C:\Users\Leonie\Pictures\inbloom screen sho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81200"/>
            <a:ext cx="7966075" cy="3590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a:xfrm>
            <a:off x="457200" y="1066800"/>
            <a:ext cx="8229600" cy="5135563"/>
          </a:xfrm>
        </p:spPr>
        <p:txBody>
          <a:bodyPr/>
          <a:lstStyle/>
          <a:p>
            <a:pPr>
              <a:defRPr/>
            </a:pPr>
            <a:endParaRPr lang="en-US" sz="2300" dirty="0"/>
          </a:p>
          <a:p>
            <a:pPr>
              <a:defRPr/>
            </a:pPr>
            <a:r>
              <a:rPr lang="en-US" sz="2000" dirty="0" smtClean="0"/>
              <a:t>In survey</a:t>
            </a:r>
            <a:r>
              <a:rPr lang="en-US" sz="2000" dirty="0"/>
              <a:t>, 86% of </a:t>
            </a:r>
            <a:r>
              <a:rPr lang="en-US" sz="2000" dirty="0" smtClean="0"/>
              <a:t>technology </a:t>
            </a:r>
            <a:r>
              <a:rPr lang="en-US" sz="2000" dirty="0"/>
              <a:t>experts say they do not trust clouds to hold their organization’s </a:t>
            </a:r>
            <a:r>
              <a:rPr lang="en-US" sz="2000" dirty="0" smtClean="0"/>
              <a:t>“more sensitive” </a:t>
            </a:r>
            <a:r>
              <a:rPr lang="en-US" sz="2000" dirty="0"/>
              <a:t>data</a:t>
            </a:r>
            <a:r>
              <a:rPr lang="en-US" sz="2000" dirty="0" smtClean="0"/>
              <a:t>.*</a:t>
            </a:r>
            <a:endParaRPr lang="en-US" sz="2000" dirty="0"/>
          </a:p>
          <a:p>
            <a:pPr>
              <a:defRPr/>
            </a:pPr>
            <a:endParaRPr lang="en-US" sz="2000" dirty="0"/>
          </a:p>
          <a:p>
            <a:pPr>
              <a:defRPr/>
            </a:pPr>
            <a:r>
              <a:rPr lang="en-US" sz="2000" dirty="0" err="1" smtClean="0"/>
              <a:t>inBloom’s</a:t>
            </a:r>
            <a:r>
              <a:rPr lang="en-US" sz="2000" dirty="0" smtClean="0"/>
              <a:t> security policy: they </a:t>
            </a:r>
            <a:r>
              <a:rPr lang="en-US" sz="2000" dirty="0"/>
              <a:t>“</a:t>
            </a:r>
            <a:r>
              <a:rPr lang="en-US" sz="2000" b="1" i="1" dirty="0"/>
              <a:t>cannot guarantee the security of the information stored in inBloom or that the information will not be intercepted when it is being transmitted</a:t>
            </a:r>
            <a:r>
              <a:rPr lang="en-US" sz="2000" dirty="0" smtClean="0"/>
              <a:t>.”</a:t>
            </a:r>
          </a:p>
          <a:p>
            <a:pPr>
              <a:defRPr/>
            </a:pPr>
            <a:endParaRPr lang="en-US" sz="2000" dirty="0"/>
          </a:p>
          <a:p>
            <a:pPr>
              <a:defRPr/>
            </a:pPr>
            <a:r>
              <a:rPr lang="en-US" sz="2000" dirty="0" smtClean="0"/>
              <a:t>In April, the personal information of 50 million </a:t>
            </a:r>
            <a:r>
              <a:rPr lang="en-US" sz="2000" dirty="0" err="1" smtClean="0"/>
              <a:t>LivingSocial</a:t>
            </a:r>
            <a:r>
              <a:rPr lang="en-US" sz="2000" dirty="0" smtClean="0"/>
              <a:t> customers was disclosed </a:t>
            </a:r>
            <a:r>
              <a:rPr lang="en-US" sz="2000" dirty="0"/>
              <a:t>when </a:t>
            </a:r>
            <a:r>
              <a:rPr lang="en-US" sz="2000" dirty="0" smtClean="0"/>
              <a:t>an </a:t>
            </a:r>
            <a:r>
              <a:rPr lang="en-US" sz="2000" dirty="0"/>
              <a:t>Amazon.com </a:t>
            </a:r>
            <a:r>
              <a:rPr lang="en-US" sz="2000" dirty="0" smtClean="0"/>
              <a:t>cloud </a:t>
            </a:r>
            <a:r>
              <a:rPr lang="en-US" sz="2000" dirty="0"/>
              <a:t>was </a:t>
            </a:r>
            <a:r>
              <a:rPr lang="en-US" sz="2000" dirty="0" smtClean="0"/>
              <a:t>hacked.  </a:t>
            </a:r>
          </a:p>
          <a:p>
            <a:pPr>
              <a:defRPr/>
            </a:pPr>
            <a:endParaRPr lang="en-US" sz="2000" dirty="0"/>
          </a:p>
          <a:p>
            <a:pPr>
              <a:defRPr/>
            </a:pPr>
            <a:r>
              <a:rPr lang="en-US" sz="2000" dirty="0" smtClean="0"/>
              <a:t>Last month, Target breach affected up to 110 million customers. </a:t>
            </a:r>
          </a:p>
          <a:p>
            <a:pPr>
              <a:defRPr/>
            </a:pPr>
            <a:endParaRPr lang="en-US" sz="2000" dirty="0"/>
          </a:p>
          <a:p>
            <a:pPr marL="0" indent="0">
              <a:buFontTx/>
              <a:buNone/>
              <a:defRPr/>
            </a:pPr>
            <a:r>
              <a:rPr lang="en-US" sz="2000" dirty="0" smtClean="0"/>
              <a:t>*</a:t>
            </a:r>
            <a:r>
              <a:rPr lang="en-US" sz="1400" i="1" dirty="0"/>
              <a:t>Lieberman Software's 2012 Cloud Security Survey</a:t>
            </a:r>
            <a:endParaRPr lang="en-US" sz="1400" i="1" dirty="0" smtClean="0"/>
          </a:p>
          <a:p>
            <a:pPr>
              <a:defRPr/>
            </a:pPr>
            <a:endParaRPr lang="en-US" sz="2000" dirty="0"/>
          </a:p>
          <a:p>
            <a:pPr>
              <a:defRPr/>
            </a:pPr>
            <a:endParaRPr lang="en-US" sz="4400" dirty="0"/>
          </a:p>
        </p:txBody>
      </p:sp>
      <p:sp>
        <p:nvSpPr>
          <p:cNvPr id="5" name="Title 1"/>
          <p:cNvSpPr txBox="1">
            <a:spLocks/>
          </p:cNvSpPr>
          <p:nvPr/>
        </p:nvSpPr>
        <p:spPr bwMode="auto">
          <a:xfrm>
            <a:off x="457200" y="228600"/>
            <a:ext cx="8229600" cy="1143000"/>
          </a:xfrm>
          <a:prstGeom prst="rect">
            <a:avLst/>
          </a:prstGeom>
          <a:solidFill>
            <a:schemeClr val="accent1"/>
          </a:solidFill>
          <a:ln w="9525">
            <a:solidFill>
              <a:srgbClr val="000090"/>
            </a:solidFill>
            <a:miter lim="800000"/>
            <a:headEnd/>
            <a:tailEnd/>
          </a:ln>
        </p:spPr>
        <p:txBody>
          <a:bodyPr anchor="ctr"/>
          <a:lstStyle/>
          <a:p>
            <a:pPr algn="ctr" eaLnBrk="0" hangingPunct="0">
              <a:defRPr/>
            </a:pPr>
            <a:r>
              <a:rPr lang="en-US" sz="3600" kern="0" dirty="0">
                <a:solidFill>
                  <a:schemeClr val="tx2"/>
                </a:solidFill>
                <a:latin typeface="+mj-lt"/>
                <a:ea typeface="ＭＳ Ｐゴシック" charset="-128"/>
                <a:cs typeface="ＭＳ Ｐゴシック" charset="-128"/>
              </a:rPr>
              <a:t>What about security?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12680</TotalTime>
  <Words>1584</Words>
  <Application>Microsoft Office PowerPoint</Application>
  <PresentationFormat>On-screen Show (4:3)</PresentationFormat>
  <Paragraphs>166</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ＭＳ Ｐゴシック</vt:lpstr>
      <vt:lpstr>Arial</vt:lpstr>
      <vt:lpstr>Default Design</vt:lpstr>
      <vt:lpstr>PowerPoint Presentation</vt:lpstr>
      <vt:lpstr>PowerPoint Presentation</vt:lpstr>
      <vt:lpstr>inBloom Timeline</vt:lpstr>
      <vt:lpstr>Timeline (part II)</vt:lpstr>
      <vt:lpstr>Parents erupt in rage throughout nation &amp;  8 of 9 inBloom states pull out or put plans on hold </vt:lpstr>
      <vt:lpstr>What information is being shared?</vt:lpstr>
      <vt:lpstr>What is inBloom’s goal? </vt:lpstr>
      <vt:lpstr>   Dashboards will also include “warning flags” and “behavioral incidents”  Sample dashboard from inBloom video </vt:lpstr>
      <vt:lpstr>PowerPoint Presentation</vt:lpstr>
      <vt:lpstr>PowerPoint Presentation</vt:lpstr>
      <vt:lpstr>Issues with the dashboards -- even if there are no breaches</vt:lpstr>
      <vt:lpstr>Considerable costs &amp; risks to states/districts</vt:lpstr>
      <vt:lpstr>Huge resistance from district officials &amp; electeds of both parties</vt:lpstr>
      <vt:lpstr>Data collection/connection with Common core</vt:lpstr>
      <vt:lpstr>What about legislation?</vt:lpstr>
      <vt:lpstr>How can you help?</vt:lpstr>
      <vt:lpstr>Even if we defeat inBloom…</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Leonie Haimson</dc:creator>
  <cp:lastModifiedBy>Nate oppenheimer</cp:lastModifiedBy>
  <cp:revision>149</cp:revision>
  <cp:lastPrinted>2013-10-29T01:27:46Z</cp:lastPrinted>
  <dcterms:created xsi:type="dcterms:W3CDTF">2013-04-29T15:00:57Z</dcterms:created>
  <dcterms:modified xsi:type="dcterms:W3CDTF">2014-02-16T20:35:01Z</dcterms:modified>
</cp:coreProperties>
</file>